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9" r:id="rId3"/>
    <p:sldId id="273" r:id="rId4"/>
    <p:sldId id="314" r:id="rId5"/>
    <p:sldId id="315" r:id="rId6"/>
    <p:sldId id="264" r:id="rId7"/>
    <p:sldId id="266" r:id="rId8"/>
    <p:sldId id="267" r:id="rId9"/>
    <p:sldId id="269" r:id="rId10"/>
    <p:sldId id="268" r:id="rId11"/>
    <p:sldId id="272" r:id="rId12"/>
    <p:sldId id="274" r:id="rId13"/>
    <p:sldId id="271" r:id="rId14"/>
    <p:sldId id="263" r:id="rId15"/>
    <p:sldId id="270" r:id="rId16"/>
    <p:sldId id="286" r:id="rId17"/>
    <p:sldId id="287" r:id="rId18"/>
    <p:sldId id="289" r:id="rId19"/>
    <p:sldId id="288" r:id="rId20"/>
    <p:sldId id="275" r:id="rId21"/>
    <p:sldId id="290" r:id="rId22"/>
    <p:sldId id="291" r:id="rId23"/>
    <p:sldId id="283" r:id="rId24"/>
    <p:sldId id="292" r:id="rId25"/>
    <p:sldId id="293" r:id="rId26"/>
    <p:sldId id="297" r:id="rId27"/>
    <p:sldId id="298" r:id="rId28"/>
    <p:sldId id="294" r:id="rId29"/>
    <p:sldId id="299" r:id="rId30"/>
    <p:sldId id="295" r:id="rId31"/>
    <p:sldId id="300" r:id="rId32"/>
    <p:sldId id="301" r:id="rId33"/>
    <p:sldId id="303" r:id="rId34"/>
    <p:sldId id="304" r:id="rId35"/>
    <p:sldId id="302" r:id="rId36"/>
    <p:sldId id="308" r:id="rId37"/>
    <p:sldId id="276" r:id="rId38"/>
    <p:sldId id="279" r:id="rId39"/>
    <p:sldId id="305" r:id="rId40"/>
    <p:sldId id="306" r:id="rId41"/>
    <p:sldId id="307" r:id="rId42"/>
    <p:sldId id="309" r:id="rId43"/>
    <p:sldId id="310" r:id="rId44"/>
    <p:sldId id="311" r:id="rId45"/>
    <p:sldId id="278" r:id="rId46"/>
    <p:sldId id="313" r:id="rId47"/>
    <p:sldId id="312" r:id="rId48"/>
    <p:sldId id="277" r:id="rId49"/>
    <p:sldId id="280" r:id="rId50"/>
    <p:sldId id="281" r:id="rId51"/>
    <p:sldId id="284" r:id="rId52"/>
    <p:sldId id="282" r:id="rId53"/>
    <p:sldId id="316" r:id="rId54"/>
    <p:sldId id="317" r:id="rId55"/>
    <p:sldId id="318" r:id="rId56"/>
  </p:sldIdLst>
  <p:sldSz cx="9144000" cy="6858000" type="screen4x3"/>
  <p:notesSz cx="6858000" cy="9144000"/>
  <p:embeddedFontLs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Droid Serif" pitchFamily="18" charset="0"/>
      <p:regular r:id="rId63"/>
      <p:bold r:id="rId64"/>
      <p:italic r:id="rId65"/>
      <p:boldItalic r:id="rId66"/>
    </p:embeddedFont>
    <p:embeddedFont>
      <p:font typeface="CMU Serif" pitchFamily="2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010"/>
    <a:srgbClr val="9F0D0D"/>
    <a:srgbClr val="7C0A0A"/>
    <a:srgbClr val="6D4D05"/>
    <a:srgbClr val="D6D0CB"/>
    <a:srgbClr val="6E9D33"/>
    <a:srgbClr val="AFAEAA"/>
    <a:srgbClr val="131522"/>
    <a:srgbClr val="628B2D"/>
    <a:srgbClr val="597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5143" autoAdjust="0"/>
  </p:normalViewPr>
  <p:slideViewPr>
    <p:cSldViewPr>
      <p:cViewPr>
        <p:scale>
          <a:sx n="100" d="100"/>
          <a:sy n="100" d="100"/>
        </p:scale>
        <p:origin x="-128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4B227-73D2-4E3D-8731-E9A468994078}" type="datetimeFigureOut">
              <a:rPr lang="en-CA" smtClean="0"/>
              <a:t>11/02/2011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1E19-6555-41D8-86EA-CA67D67544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9600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6C1EF-43C5-4060-85C0-7B1EC0362F25}" type="datetimeFigureOut">
              <a:rPr lang="en-CA" smtClean="0"/>
              <a:t>11/02/2011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F3343-20AF-4921-B76E-58ED04F0DF0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112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 (and evening)</a:t>
            </a:r>
          </a:p>
          <a:p>
            <a:r>
              <a:rPr lang="en-US" dirty="0" smtClean="0"/>
              <a:t>- Present my Master Thesis</a:t>
            </a:r>
          </a:p>
          <a:p>
            <a:pPr marL="0" indent="0">
              <a:buFontTx/>
              <a:buNone/>
            </a:pPr>
            <a:r>
              <a:rPr lang="en-US" dirty="0" smtClean="0"/>
              <a:t>- A </a:t>
            </a:r>
            <a:r>
              <a:rPr lang="en-US" baseline="0" dirty="0" smtClean="0"/>
              <a:t>mesh stretching tool with surface details replication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5047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performing a stretching operation we would like to: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baseline="0" dirty="0" smtClean="0"/>
              <a:t> ensure…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004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….</a:t>
            </a:r>
            <a:r>
              <a:rPr lang="en-US" baseline="0" dirty="0" smtClean="0"/>
              <a:t> as stretching will clearly distort surface details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76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some shapes</a:t>
            </a:r>
            <a:r>
              <a:rPr lang="en-US" baseline="0" dirty="0" smtClean="0"/>
              <a:t> stretched with our method.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Snake from shorter snake.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Seahorse tale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0478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g</a:t>
            </a:r>
            <a:r>
              <a:rPr lang="en-US" baseline="0" dirty="0" smtClean="0"/>
              <a:t>o over some of the related work on the topic of deformation and detail replication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7465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Recent mesh deformations methods that preserve details under simple transformations include: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Laplacian</a:t>
            </a:r>
            <a:r>
              <a:rPr lang="en-US" dirty="0" smtClean="0"/>
              <a:t> Surface Editing: </a:t>
            </a:r>
            <a:r>
              <a:rPr lang="en-CA" dirty="0" smtClean="0"/>
              <a:t>encoding each vertex relative to its neighbourhood, made it invariant to local transformations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PriMo</a:t>
            </a:r>
            <a:r>
              <a:rPr lang="en-US" dirty="0" smtClean="0"/>
              <a:t>: </a:t>
            </a:r>
            <a:r>
              <a:rPr lang="en-CA" dirty="0" smtClean="0"/>
              <a:t>embedded inside volumetric prisms, which are joined</a:t>
            </a:r>
            <a:r>
              <a:rPr lang="en-CA" baseline="0" dirty="0" smtClean="0"/>
              <a:t> </a:t>
            </a:r>
            <a:r>
              <a:rPr lang="en-CA" dirty="0" smtClean="0"/>
              <a:t>through non-linear elastic forces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Harmonic: generalize </a:t>
            </a:r>
            <a:r>
              <a:rPr lang="en-US" dirty="0" err="1" smtClean="0"/>
              <a:t>barycentric</a:t>
            </a:r>
            <a:r>
              <a:rPr lang="en-US" baseline="0" dirty="0" smtClean="0"/>
              <a:t> coordinates inside a cage (from Pixar)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The last two methods allow for stretching operations that preserve structure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Non-homogeneous resizing: </a:t>
            </a:r>
            <a:r>
              <a:rPr lang="en-US" dirty="0" smtClean="0"/>
              <a:t>compute vulnerability map of mesh on a grid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iWIRES: </a:t>
            </a:r>
            <a:r>
              <a:rPr lang="en-US" dirty="0" err="1" smtClean="0"/>
              <a:t>analysize</a:t>
            </a:r>
            <a:r>
              <a:rPr lang="en-US" dirty="0" smtClean="0"/>
              <a:t> sharp edges, create wires and relations, use for constrains in mesh deformation methods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728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the 2D, Fang and Hart presented a method that preserves details when stretching and bending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033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for space-deformation and structure </a:t>
            </a:r>
            <a:r>
              <a:rPr lang="en-US" dirty="0" smtClean="0"/>
              <a:t>preservation…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5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work reapplies the geometric</a:t>
            </a:r>
            <a:r>
              <a:rPr lang="en-US" baseline="0" dirty="0" smtClean="0"/>
              <a:t> textures after the structure preserving scaling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(Clustering textured</a:t>
            </a:r>
            <a:r>
              <a:rPr lang="en-US" baseline="0" dirty="0" smtClean="0"/>
              <a:t> region </a:t>
            </a:r>
            <a:r>
              <a:rPr lang="en-US" dirty="0" smtClean="0"/>
              <a:t>by adopting a mean shift technique</a:t>
            </a:r>
            <a:r>
              <a:rPr lang="en-US" baseline="0" dirty="0" smtClean="0"/>
              <a:t> </a:t>
            </a:r>
            <a:r>
              <a:rPr lang="en-US" dirty="0" smtClean="0"/>
              <a:t>- Descriptor used</a:t>
            </a:r>
            <a:r>
              <a:rPr lang="en-US" baseline="0" dirty="0" smtClean="0"/>
              <a:t>: vertex coordinates + local principal curvatures)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297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Next,</a:t>
            </a:r>
            <a:r>
              <a:rPr lang="en-US" baseline="0" dirty="0" smtClean="0"/>
              <a:t> we go over the steps of our algorithm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149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assumptions about our input and the type</a:t>
            </a:r>
            <a:r>
              <a:rPr lang="en-US" baseline="0" dirty="0" smtClean="0"/>
              <a:t> of editing operations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013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Start with…</a:t>
            </a:r>
          </a:p>
          <a:p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1) Intro:</a:t>
            </a:r>
            <a:r>
              <a:rPr lang="en-US" b="0" baseline="0" dirty="0" smtClean="0"/>
              <a:t> </a:t>
            </a:r>
            <a:r>
              <a:rPr lang="en-US" dirty="0" smtClean="0"/>
              <a:t>talk a bit about motivation </a:t>
            </a:r>
            <a:r>
              <a:rPr lang="en-US" baseline="0" dirty="0" smtClean="0"/>
              <a:t>for this work</a:t>
            </a:r>
          </a:p>
          <a:p>
            <a:endParaRPr lang="en-US" dirty="0" smtClean="0"/>
          </a:p>
          <a:p>
            <a:r>
              <a:rPr lang="en-US" b="1" dirty="0" smtClean="0"/>
              <a:t>2) Problem:</a:t>
            </a:r>
            <a:r>
              <a:rPr lang="en-US" b="1" baseline="0" dirty="0" smtClean="0"/>
              <a:t> </a:t>
            </a:r>
            <a:r>
              <a:rPr lang="en-US" baseline="0" dirty="0" smtClean="0"/>
              <a:t>describe the problem, the challenges, and goals</a:t>
            </a:r>
          </a:p>
          <a:p>
            <a:endParaRPr lang="en-US" baseline="0" dirty="0" smtClean="0"/>
          </a:p>
          <a:p>
            <a:r>
              <a:rPr lang="en-US" b="1" dirty="0" smtClean="0"/>
              <a:t>3) </a:t>
            </a:r>
            <a:r>
              <a:rPr lang="en-US" b="1" baseline="0" dirty="0" smtClean="0"/>
              <a:t>Related: </a:t>
            </a:r>
            <a:r>
              <a:rPr lang="en-US" baseline="0" dirty="0" smtClean="0"/>
              <a:t>briefly go over recent deformation methods</a:t>
            </a:r>
          </a:p>
          <a:p>
            <a:endParaRPr lang="en-US" baseline="0" dirty="0" smtClean="0"/>
          </a:p>
          <a:p>
            <a:r>
              <a:rPr lang="en-US" b="1" dirty="0" smtClean="0"/>
              <a:t>4) </a:t>
            </a:r>
            <a:r>
              <a:rPr lang="en-US" b="1" baseline="0" dirty="0" err="1" smtClean="0"/>
              <a:t>Algo</a:t>
            </a:r>
            <a:r>
              <a:rPr lang="en-US" b="1" baseline="0" dirty="0" smtClean="0"/>
              <a:t>:</a:t>
            </a:r>
            <a:r>
              <a:rPr lang="en-US" b="0" baseline="0" dirty="0" smtClean="0"/>
              <a:t> </a:t>
            </a:r>
            <a:r>
              <a:rPr lang="en-US" baseline="0" dirty="0" smtClean="0"/>
              <a:t>detail our algorithm and discuss some of the limitations</a:t>
            </a:r>
          </a:p>
          <a:p>
            <a:endParaRPr lang="en-US" baseline="0" dirty="0" smtClean="0"/>
          </a:p>
          <a:p>
            <a:r>
              <a:rPr lang="en-US" b="1" dirty="0" smtClean="0"/>
              <a:t>5) </a:t>
            </a:r>
            <a:r>
              <a:rPr lang="en-US" b="1" baseline="0" dirty="0" smtClean="0"/>
              <a:t>Results:</a:t>
            </a:r>
            <a:r>
              <a:rPr lang="en-US" b="0" baseline="0" dirty="0" smtClean="0"/>
              <a:t> </a:t>
            </a:r>
            <a:r>
              <a:rPr lang="en-US" baseline="0" dirty="0" smtClean="0"/>
              <a:t>show a variety of examples made with our method</a:t>
            </a:r>
          </a:p>
          <a:p>
            <a:endParaRPr lang="en-US" baseline="0" dirty="0" smtClean="0"/>
          </a:p>
          <a:p>
            <a:r>
              <a:rPr lang="en-US" b="1" dirty="0" smtClean="0"/>
              <a:t>6) </a:t>
            </a:r>
            <a:r>
              <a:rPr lang="en-US" b="1" baseline="0" dirty="0" err="1" smtClean="0"/>
              <a:t>Conc</a:t>
            </a:r>
            <a:r>
              <a:rPr lang="en-US" b="1" baseline="0" dirty="0" smtClean="0"/>
              <a:t>: </a:t>
            </a:r>
            <a:r>
              <a:rPr lang="en-US" b="0" baseline="0" dirty="0" smtClean="0"/>
              <a:t>And finally conclude with a summary and present some ideas for future work</a:t>
            </a:r>
            <a:endParaRPr lang="en-US" b="1" baseline="0" dirty="0" smtClean="0"/>
          </a:p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6263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Here</a:t>
            </a:r>
            <a:r>
              <a:rPr lang="en-US" baseline="0" dirty="0" smtClean="0"/>
              <a:t> we present a visual overview of our </a:t>
            </a:r>
            <a:r>
              <a:rPr lang="en-US" baseline="0" dirty="0" err="1" smtClean="0"/>
              <a:t>algorithim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2014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Formally,</a:t>
            </a:r>
            <a:r>
              <a:rPr lang="en-US" baseline="0" dirty="0" smtClean="0"/>
              <a:t>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550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look into each step in more</a:t>
            </a:r>
            <a:r>
              <a:rPr lang="en-US" baseline="0" dirty="0" smtClean="0"/>
              <a:t> details: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43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Nowadays, we deal with large,</a:t>
            </a:r>
            <a:r>
              <a:rPr lang="en-US" baseline="0" dirty="0" smtClean="0"/>
              <a:t> detailed models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Manual deformations are challenging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We are looking for methods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recent work focus on detail and structure preservation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518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State of the art mesh</a:t>
            </a:r>
            <a:r>
              <a:rPr lang="en-US" baseline="0" dirty="0" smtClean="0"/>
              <a:t> deformations can preserve details under small rigid transformations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However, stretching is not applicable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7762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methods preserve the ‘Structure’ or high-level properties</a:t>
            </a:r>
            <a:r>
              <a:rPr lang="en-US" baseline="0" dirty="0" smtClean="0"/>
              <a:t> of the shape</a:t>
            </a:r>
          </a:p>
          <a:p>
            <a:endParaRPr lang="en-US" baseline="0" dirty="0" smtClean="0"/>
          </a:p>
          <a:p>
            <a:r>
              <a:rPr lang="en-US" baseline="0" dirty="0" smtClean="0"/>
              <a:t>smaller details might be distorted (lamp)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56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None of these methods consider the distortions when performing stretching of meshes</a:t>
            </a:r>
            <a:r>
              <a:rPr lang="en-US" baseline="0" dirty="0" smtClean="0"/>
              <a:t> with surface details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In this thesis, we would like to explore this problem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986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now describe</a:t>
            </a:r>
            <a:r>
              <a:rPr lang="en-US" baseline="0" dirty="0" smtClean="0"/>
              <a:t> the problem, its challenges, and some of the goals we are trying to achieve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708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the following</a:t>
            </a:r>
            <a:r>
              <a:rPr lang="en-US" baseline="0" dirty="0" smtClean="0"/>
              <a:t> input shape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we apply a stretch</a:t>
            </a:r>
          </a:p>
          <a:p>
            <a:endParaRPr lang="en-US" baseline="0" dirty="0" smtClean="0"/>
          </a:p>
          <a:p>
            <a:r>
              <a:rPr lang="en-US" baseline="0" dirty="0" smtClean="0"/>
              <a:t>FFD, such as embedding the shape in a deformation grid, would distort the details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more intuitive behavior we might expect is to be able to stretch the mesh and retain the similar look of that of the source’s surface details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1841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Some of the challenges are</a:t>
            </a:r>
          </a:p>
          <a:p>
            <a:pPr marL="0" indent="0">
              <a:buFontTx/>
              <a:buNone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Defining</a:t>
            </a:r>
            <a:r>
              <a:rPr lang="en-US" baseline="0" dirty="0" smtClean="0"/>
              <a:t> w</a:t>
            </a:r>
            <a:r>
              <a:rPr lang="en-US" dirty="0" smtClean="0"/>
              <a:t>hat are the details and what</a:t>
            </a:r>
            <a:r>
              <a:rPr lang="en-US" baseline="0" dirty="0" smtClean="0"/>
              <a:t> regions do they cover</a:t>
            </a:r>
            <a:r>
              <a:rPr lang="en-US" dirty="0" smtClean="0"/>
              <a:t>?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Unlike 2D : no color information, also work on surfaces rather than on a plane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Need to be careful about</a:t>
            </a:r>
            <a:r>
              <a:rPr lang="en-US" baseline="0" dirty="0" smtClean="0"/>
              <a:t> the synthesis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F3343-20AF-4921-B76E-58ED04F0DF0E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6675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988840"/>
            <a:ext cx="5616624" cy="1296144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rgbClr val="6D4D05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3356992"/>
            <a:ext cx="5616624" cy="534670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81AC46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1378496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1F34088D-6409-403C-A57C-C4BBAB95AAC5}" type="datetime4">
              <a:rPr lang="en-US" smtClean="0"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7704" y="6304235"/>
            <a:ext cx="2736304" cy="365125"/>
          </a:xfrm>
        </p:spPr>
        <p:txBody>
          <a:bodyPr/>
          <a:lstStyle/>
          <a:p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67544" y="6309320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AF7F9439-7D10-4136-B12C-777AE495C7F3}" type="datetime4">
              <a:rPr lang="en-US" sz="1400" b="1" kern="1200" baseline="0" smtClean="0">
                <a:solidFill>
                  <a:srgbClr val="AFAEAA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  <a:latin typeface="+mj-lt"/>
                <a:ea typeface="+mj-ea"/>
                <a:cs typeface="+mj-cs"/>
              </a:rPr>
              <a:pPr algn="l"/>
              <a:t>February 11, 2011</a:t>
            </a:fld>
            <a:endParaRPr lang="en-CA" sz="1200" b="1" kern="1200" baseline="0" dirty="0">
              <a:solidFill>
                <a:srgbClr val="AFAEAA"/>
              </a:solidFill>
              <a:effectLst>
                <a:innerShdw blurRad="63500" dist="50800" dir="18900000">
                  <a:prstClr val="black">
                    <a:alpha val="25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987824" y="3810914"/>
            <a:ext cx="3671061" cy="400109"/>
          </a:xfrm>
        </p:spPr>
        <p:txBody>
          <a:bodyPr>
            <a:noAutofit/>
          </a:bodyPr>
          <a:lstStyle>
            <a:lvl2pPr marL="0" indent="0" algn="l">
              <a:spcBef>
                <a:spcPts val="0"/>
              </a:spcBef>
              <a:buNone/>
              <a:defRPr lang="en-CA" sz="2000" b="1" kern="1200" dirty="0">
                <a:solidFill>
                  <a:srgbClr val="6D4D05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  <a:latin typeface="+mj-lt"/>
                <a:ea typeface="+mj-ea"/>
                <a:cs typeface="+mj-cs"/>
              </a:defRPr>
            </a:lvl2pPr>
          </a:lstStyle>
          <a:p>
            <a:pPr lvl="1"/>
            <a:r>
              <a:rPr lang="en-US" dirty="0" smtClean="0"/>
              <a:t>type name</a:t>
            </a:r>
            <a:endParaRPr lang="en-CA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39552" y="1988839"/>
            <a:ext cx="2448272" cy="2232249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7391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8E14-1281-4B57-88D2-8F82CB34BE81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1453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CE0-EE13-46BB-81BD-E542351F539C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52025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6480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72816"/>
            <a:ext cx="7632848" cy="435334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06488" cy="365125"/>
          </a:xfrm>
        </p:spPr>
        <p:txBody>
          <a:bodyPr/>
          <a:lstStyle>
            <a:lvl1pPr>
              <a:defRPr b="0">
                <a:solidFill>
                  <a:srgbClr val="D6D0CB"/>
                </a:solidFill>
              </a:defRPr>
            </a:lvl1pPr>
          </a:lstStyle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8340" y="6356350"/>
            <a:ext cx="2855668" cy="365125"/>
          </a:xfrm>
        </p:spPr>
        <p:txBody>
          <a:bodyPr/>
          <a:lstStyle>
            <a:lvl1pPr>
              <a:defRPr b="0">
                <a:solidFill>
                  <a:srgbClr val="D6D0CB"/>
                </a:solidFill>
              </a:defRPr>
            </a:lvl1pPr>
          </a:lstStyle>
          <a:p>
            <a:pPr algn="l"/>
            <a:r>
              <a:rPr lang="en-CA" dirty="0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1268761"/>
            <a:ext cx="8208912" cy="50405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bg1">
                    <a:lumMod val="50000"/>
                  </a:schemeClr>
                </a:solidFill>
                <a:effectLst>
                  <a:innerShdw blurRad="50800" dist="50800" dir="18900000">
                    <a:prstClr val="black">
                      <a:alpha val="25000"/>
                    </a:prstClr>
                  </a:innerShdw>
                </a:effectLst>
              </a:defRPr>
            </a:lvl1pPr>
          </a:lstStyle>
          <a:p>
            <a:pPr lvl="0"/>
            <a:r>
              <a:rPr lang="en-US" dirty="0" smtClean="0"/>
              <a:t>subtitle…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2738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EF1FD-4EB8-4338-8871-4FE11E3E1FEB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31168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3F9AC-1AA4-4B0C-B342-F13FF7A3490F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89223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A8DB-F781-4FEF-97FF-E669C75A2612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627034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0B24-2EC5-42D9-9C66-51E28072888D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580372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439D-0E64-47D5-A23E-9E04F77C71EA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61845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CC75-DD77-4CB4-8915-B43EAF059147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37846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D49C7-1387-41BF-94BF-C6AF0A26AB12}" type="datetime4">
              <a:rPr lang="en-US" smtClean="0"/>
              <a:t>February 11, 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Detail-Replicating Shape Stretching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2377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2" y="6133710"/>
            <a:ext cx="9148922" cy="7242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68870"/>
            <a:ext cx="8229600" cy="445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rgbClr val="D6D0CB"/>
                </a:solidFill>
              </a:defRPr>
            </a:lvl1pPr>
          </a:lstStyle>
          <a:p>
            <a:fld id="{D233C967-9D18-4FAB-98F8-BCDEDCECBA6A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3688" y="6356350"/>
            <a:ext cx="288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D6D0CB"/>
                </a:solidFill>
              </a:defRPr>
            </a:lvl1pPr>
          </a:lstStyle>
          <a:p>
            <a:pPr algn="l"/>
            <a:r>
              <a:rPr lang="en-CA" dirty="0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-11907"/>
            <a:ext cx="459352" cy="369332"/>
          </a:xfrm>
          <a:prstGeom prst="rect">
            <a:avLst/>
          </a:prstGeom>
          <a:gradFill flip="none" rotWithShape="1">
            <a:gsLst>
              <a:gs pos="0">
                <a:srgbClr val="597A21"/>
              </a:gs>
              <a:gs pos="50000">
                <a:srgbClr val="628B2D"/>
              </a:gs>
              <a:gs pos="100000">
                <a:srgbClr val="6E9D33"/>
              </a:gs>
            </a:gsLst>
            <a:lin ang="16200000" scaled="1"/>
            <a:tileRect/>
          </a:gradFill>
          <a:ln w="6350">
            <a:solidFill>
              <a:schemeClr val="bg1">
                <a:lumMod val="95000"/>
              </a:schemeClr>
            </a:solidFill>
          </a:ln>
          <a:effectLst/>
        </p:spPr>
        <p:txBody>
          <a:bodyPr wrap="square" rtlCol="0">
            <a:spAutoFit/>
          </a:bodyPr>
          <a:lstStyle>
            <a:lvl1pPr algn="ctr">
              <a:defRPr lang="en-CA" b="1" smtClean="0">
                <a:solidFill>
                  <a:schemeClr val="bg1"/>
                </a:solidFill>
              </a:defRPr>
            </a:lvl1pPr>
          </a:lstStyle>
          <a:p>
            <a:fld id="{B51C7743-1D43-4015-B01F-351374D5101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563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lang="en-CA" sz="4800" b="1" kern="1200" dirty="0" smtClean="0">
          <a:solidFill>
            <a:srgbClr val="6D4D05"/>
          </a:solidFill>
          <a:effectLst>
            <a:innerShdw blurRad="63500" dist="50800" dir="18900000">
              <a:prstClr val="black">
                <a:alpha val="25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+"/>
        <a:defRPr sz="2800" kern="1200">
          <a:solidFill>
            <a:srgbClr val="6D4D0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▫"/>
        <a:defRPr sz="2400" i="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b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google.com/p/extend-mesh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9952" y="2204864"/>
            <a:ext cx="4680520" cy="1296144"/>
          </a:xfrm>
        </p:spPr>
        <p:txBody>
          <a:bodyPr/>
          <a:lstStyle/>
          <a:p>
            <a:pPr>
              <a:lnSpc>
                <a:spcPts val="4400"/>
              </a:lnSpc>
            </a:pPr>
            <a:r>
              <a:rPr lang="en-US" sz="4400" dirty="0" smtClean="0"/>
              <a:t>Detail-Replicating Shape Stretching</a:t>
            </a:r>
            <a:endParaRPr lang="en-CA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3542402"/>
            <a:ext cx="4680520" cy="534670"/>
          </a:xfrm>
        </p:spPr>
        <p:txBody>
          <a:bodyPr>
            <a:normAutofit/>
          </a:bodyPr>
          <a:lstStyle/>
          <a:p>
            <a:r>
              <a:rPr lang="en-CA" sz="2000" dirty="0" smtClean="0"/>
              <a:t>M.Sc. Thesis Defense</a:t>
            </a:r>
            <a:endParaRPr lang="en-CA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139953" y="3882922"/>
            <a:ext cx="3059218" cy="55419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 err="1" smtClean="0">
                <a:solidFill>
                  <a:srgbClr val="6D4D05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  <a:latin typeface="+mj-lt"/>
                <a:ea typeface="+mj-ea"/>
                <a:cs typeface="+mj-cs"/>
              </a:rPr>
              <a:t>Ibraheem</a:t>
            </a:r>
            <a:r>
              <a:rPr lang="en-US" sz="1400" b="1" dirty="0" smtClean="0">
                <a:solidFill>
                  <a:srgbClr val="6D4D05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  <a:latin typeface="+mj-lt"/>
                <a:ea typeface="+mj-ea"/>
                <a:cs typeface="+mj-cs"/>
              </a:rPr>
              <a:t> A. </a:t>
            </a:r>
            <a:r>
              <a:rPr lang="en-US" sz="1400" b="1" dirty="0" err="1">
                <a:solidFill>
                  <a:srgbClr val="6D4D05"/>
                </a:solidFill>
                <a:effectLst>
                  <a:innerShdw blurRad="63500" dist="50800" dir="18900000">
                    <a:prstClr val="black">
                      <a:alpha val="25000"/>
                    </a:prstClr>
                  </a:innerShdw>
                </a:effectLst>
                <a:latin typeface="+mj-lt"/>
                <a:ea typeface="+mj-ea"/>
                <a:cs typeface="+mj-cs"/>
              </a:rPr>
              <a:t>Alhashim</a:t>
            </a:r>
            <a:endParaRPr lang="en-CA" sz="1400" b="1" dirty="0">
              <a:solidFill>
                <a:srgbClr val="6D4D05"/>
              </a:solidFill>
              <a:effectLst>
                <a:innerShdw blurRad="63500" dist="50800" dir="18900000">
                  <a:prstClr val="black">
                    <a:alpha val="25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b="4410"/>
          <a:stretch>
            <a:fillRect/>
          </a:stretch>
        </p:blipFill>
        <p:spPr>
          <a:xfrm rot="21180132">
            <a:off x="435474" y="805839"/>
            <a:ext cx="4822734" cy="43971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456384"/>
            <a:ext cx="1613599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15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80" y="2996952"/>
            <a:ext cx="3086068" cy="3086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Description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Ensure continuity</a:t>
            </a:r>
          </a:p>
          <a:p>
            <a:r>
              <a:rPr lang="en-US" dirty="0"/>
              <a:t>Preserve </a:t>
            </a:r>
            <a:r>
              <a:rPr lang="en-US" dirty="0" smtClean="0"/>
              <a:t>shape </a:t>
            </a:r>
            <a:r>
              <a:rPr lang="en-US" dirty="0"/>
              <a:t>&amp; </a:t>
            </a:r>
            <a:r>
              <a:rPr lang="en-US" dirty="0" smtClean="0"/>
              <a:t>frequency </a:t>
            </a:r>
            <a:r>
              <a:rPr lang="en-US" dirty="0"/>
              <a:t>of </a:t>
            </a:r>
            <a:r>
              <a:rPr lang="en-US" dirty="0" smtClean="0"/>
              <a:t>details</a:t>
            </a:r>
          </a:p>
          <a:p>
            <a:r>
              <a:rPr lang="en-US" dirty="0" smtClean="0"/>
              <a:t>Artistic control</a:t>
            </a:r>
          </a:p>
          <a:p>
            <a:r>
              <a:rPr lang="en-US" dirty="0" smtClean="0"/>
              <a:t>Efficiency</a:t>
            </a:r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9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429000"/>
            <a:ext cx="2420888" cy="2420888"/>
          </a:xfrm>
          <a:prstGeom prst="ellipse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09941"/>
            <a:ext cx="2165226" cy="2165226"/>
          </a:xfrm>
          <a:prstGeom prst="rect">
            <a:avLst/>
          </a:prstGeom>
          <a:effectLst>
            <a:outerShdw blurRad="76200" dir="6120000" sy="23000" kx="-1200000" algn="bl" rotWithShape="0">
              <a:prstClr val="black">
                <a:alpha val="1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4" y="3930386"/>
            <a:ext cx="1219200" cy="1219200"/>
          </a:xfrm>
          <a:prstGeom prst="rect">
            <a:avLst/>
          </a:prstGeom>
          <a:effectLst>
            <a:outerShdw blurRad="152400" dist="25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709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Statement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Given a 3D shape containing surface details, we would like to apply stretching operations while maintaining </a:t>
            </a:r>
            <a:r>
              <a:rPr lang="en-CA" sz="2800" u="sng" dirty="0" smtClean="0"/>
              <a:t>the appearance</a:t>
            </a:r>
            <a:r>
              <a:rPr lang="en-CA" sz="2800" dirty="0" smtClean="0"/>
              <a:t> </a:t>
            </a:r>
            <a:r>
              <a:rPr lang="en-CA" sz="2800" dirty="0"/>
              <a:t>of </a:t>
            </a:r>
            <a:r>
              <a:rPr lang="en-CA" sz="2800" dirty="0" smtClean="0"/>
              <a:t>preserved surface details</a:t>
            </a:r>
            <a:endParaRPr lang="en-CA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10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75" y="3789040"/>
            <a:ext cx="1374452" cy="2032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284984"/>
            <a:ext cx="2443140" cy="26919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75086" y="5019563"/>
            <a:ext cx="1200970" cy="641685"/>
            <a:chOff x="3875086" y="5019563"/>
            <a:chExt cx="1200970" cy="641685"/>
          </a:xfrm>
        </p:grpSpPr>
        <p:sp>
          <p:nvSpPr>
            <p:cNvPr id="10" name="Right Arrow 9"/>
            <p:cNvSpPr/>
            <p:nvPr/>
          </p:nvSpPr>
          <p:spPr>
            <a:xfrm>
              <a:off x="3875086" y="5301208"/>
              <a:ext cx="1200970" cy="360040"/>
            </a:xfrm>
            <a:prstGeom prst="rightArrow">
              <a:avLst>
                <a:gd name="adj1" fmla="val 33046"/>
                <a:gd name="adj2" fmla="val 5716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001">
              <a:schemeClr val="lt1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75086" y="5019563"/>
              <a:ext cx="1111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chemeClr val="bg1">
                      <a:lumMod val="50000"/>
                    </a:schemeClr>
                  </a:solidFill>
                </a:rPr>
                <a:t>stretch</a:t>
              </a:r>
              <a:endParaRPr lang="en-CA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417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variation</a:t>
            </a:r>
          </a:p>
          <a:p>
            <a:pPr lvl="1"/>
            <a:r>
              <a:rPr lang="en-US" dirty="0" smtClean="0"/>
              <a:t>Change style by elongating part</a:t>
            </a:r>
          </a:p>
          <a:p>
            <a:r>
              <a:rPr lang="en-US" dirty="0" smtClean="0"/>
              <a:t>Easily resize models from different sources</a:t>
            </a:r>
          </a:p>
          <a:p>
            <a:r>
              <a:rPr lang="en-US" dirty="0" smtClean="0"/>
              <a:t>Save time when populating a scene</a:t>
            </a:r>
          </a:p>
          <a:p>
            <a:pPr lvl="1"/>
            <a:r>
              <a:rPr lang="en-US" dirty="0" smtClean="0"/>
              <a:t>Add randomness to parts of objects / characters</a:t>
            </a:r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819472"/>
            <a:ext cx="4464496" cy="4464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996952"/>
            <a:ext cx="3107076" cy="31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 Description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Our Algorithm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374784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3D Deformations exhibition</a:t>
            </a:r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b="30163"/>
          <a:stretch/>
        </p:blipFill>
        <p:spPr bwMode="auto">
          <a:xfrm>
            <a:off x="1043607" y="1947487"/>
            <a:ext cx="2520190" cy="14076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00" y="1947487"/>
            <a:ext cx="1496862" cy="14076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507" y="1947487"/>
            <a:ext cx="1244577" cy="140765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219242"/>
            <a:ext cx="3287113" cy="113481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590" y="4219242"/>
            <a:ext cx="3074494" cy="113481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43607" y="3519901"/>
            <a:ext cx="2520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err="1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Sorkine</a:t>
            </a:r>
            <a: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 et al. </a:t>
            </a:r>
            <a:r>
              <a:rPr lang="en-CA" sz="12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(SGP04)</a:t>
            </a:r>
            <a:endParaRPr lang="en-CA" sz="1200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9000" y="3499162"/>
            <a:ext cx="1496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err="1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PriMo</a:t>
            </a:r>
            <a: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 </a:t>
            </a:r>
            <a:r>
              <a:rPr lang="en-CA" sz="12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(SGP06)</a:t>
            </a:r>
            <a:endParaRPr lang="en-CA" sz="1200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6216" y="3427154"/>
            <a:ext cx="1935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Harmonic </a:t>
            </a:r>
            <a: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coordinates </a:t>
            </a:r>
            <a:r>
              <a:rPr lang="en-CA" sz="12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(SIG07)</a:t>
            </a:r>
            <a:endParaRPr lang="en-CA" sz="1200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1590" y="5517232"/>
            <a:ext cx="3074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iWIRES </a:t>
            </a:r>
            <a:r>
              <a:rPr lang="en-CA" sz="12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(SIG09)</a:t>
            </a:r>
            <a:endParaRPr lang="en-CA" sz="1200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5517232"/>
            <a:ext cx="328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Non-homogeneous </a:t>
            </a:r>
            <a: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Resizing</a:t>
            </a:r>
            <a:br>
              <a:rPr lang="en-CA" sz="16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</a:br>
            <a:r>
              <a:rPr lang="en-CA" sz="1200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(SIG-ASIA08)</a:t>
            </a:r>
            <a:endParaRPr lang="en-CA" sz="1200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36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Fang and Hart (SIG07)</a:t>
            </a:r>
          </a:p>
          <a:p>
            <a:pPr lvl="1"/>
            <a:r>
              <a:rPr lang="en-US" sz="2000" dirty="0" smtClean="0"/>
              <a:t>Define feature curves on image</a:t>
            </a:r>
          </a:p>
          <a:p>
            <a:pPr lvl="1"/>
            <a:r>
              <a:rPr lang="en-US" sz="2000" dirty="0" smtClean="0"/>
              <a:t>Compute curvilinear coordinates around the curves</a:t>
            </a:r>
          </a:p>
          <a:p>
            <a:pPr lvl="1"/>
            <a:r>
              <a:rPr lang="en-US" sz="2000" dirty="0" smtClean="0"/>
              <a:t>Deform the regions exactly on the curves</a:t>
            </a:r>
          </a:p>
          <a:p>
            <a:pPr lvl="1"/>
            <a:r>
              <a:rPr lang="en-US" sz="2000" dirty="0" smtClean="0"/>
              <a:t>Adapt </a:t>
            </a:r>
            <a:r>
              <a:rPr lang="en-US" sz="2000" dirty="0" err="1" smtClean="0"/>
              <a:t>GraphCut</a:t>
            </a:r>
            <a:r>
              <a:rPr lang="en-US" sz="2000" dirty="0" smtClean="0"/>
              <a:t> texture synthesis [Kwatra03] to fill missing area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2D detail preservation</a:t>
            </a:r>
            <a:endParaRPr lang="en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3" y="3933056"/>
            <a:ext cx="3989049" cy="194421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24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Non-homogeneous resizing of complex shapes </a:t>
            </a:r>
            <a:r>
              <a:rPr lang="en-US" sz="1800" dirty="0" smtClean="0"/>
              <a:t>(SIGASIA08)</a:t>
            </a:r>
          </a:p>
          <a:p>
            <a:pPr lvl="1"/>
            <a:r>
              <a:rPr lang="en-US" sz="2000" dirty="0" smtClean="0"/>
              <a:t>Compute vulnerability map of mesh on a grid</a:t>
            </a:r>
          </a:p>
          <a:p>
            <a:pPr lvl="2"/>
            <a:r>
              <a:rPr lang="en-US" sz="1800" dirty="0" smtClean="0"/>
              <a:t>Per-face metric of slippage and normal curvature</a:t>
            </a:r>
          </a:p>
          <a:p>
            <a:pPr lvl="1"/>
            <a:r>
              <a:rPr lang="en-US" sz="2000" dirty="0" smtClean="0"/>
              <a:t>Space-deformations are applied with the appropriate weights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15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Space-deformation and structure preservation</a:t>
            </a:r>
            <a:endParaRPr lang="en-CA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05" y="3861048"/>
            <a:ext cx="5637002" cy="19460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0150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Anisotropic Resizing of Model with Geometric Textures (SPM09)</a:t>
            </a:r>
          </a:p>
          <a:p>
            <a:pPr lvl="1"/>
            <a:r>
              <a:rPr lang="en-US" sz="2000" dirty="0" smtClean="0"/>
              <a:t>Extension of “Non-homogeneous resizing”</a:t>
            </a:r>
          </a:p>
          <a:p>
            <a:pPr lvl="1"/>
            <a:r>
              <a:rPr lang="en-US" sz="2000" dirty="0" smtClean="0"/>
              <a:t>Scale along grid axis</a:t>
            </a:r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16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Applying surface details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70487"/>
            <a:ext cx="7417287" cy="107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041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17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Anisotropic Resizing of Model with Geometric </a:t>
            </a:r>
            <a:r>
              <a:rPr lang="en-US" dirty="0" smtClean="0"/>
              <a:t>Textures</a:t>
            </a:r>
            <a:endParaRPr lang="en-CA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4816" y="1772815"/>
            <a:ext cx="8201640" cy="3887734"/>
            <a:chOff x="2901367" y="3867180"/>
            <a:chExt cx="4026002" cy="19084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5F5ED"/>
                </a:clrFrom>
                <a:clrTo>
                  <a:srgbClr val="F5F5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2"/>
            <a:stretch/>
          </p:blipFill>
          <p:spPr>
            <a:xfrm>
              <a:off x="2901367" y="4026361"/>
              <a:ext cx="1794065" cy="168163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5F5ED"/>
                </a:clrFrom>
                <a:clrTo>
                  <a:srgbClr val="F5F5E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674" y="3867180"/>
              <a:ext cx="1582695" cy="190840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766608" y="4184513"/>
              <a:ext cx="600900" cy="166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 smtClean="0">
                  <a:solidFill>
                    <a:srgbClr val="6D4D05"/>
                  </a:solidFill>
                  <a:latin typeface="Droid Serif" pitchFamily="18" charset="0"/>
                  <a:ea typeface="Droid Serif" pitchFamily="18" charset="0"/>
                  <a:cs typeface="Droid Serif" pitchFamily="18" charset="0"/>
                </a:rPr>
                <a:t>Input</a:t>
              </a:r>
              <a:endPara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66606" y="4852357"/>
              <a:ext cx="600900" cy="166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 smtClean="0">
                  <a:solidFill>
                    <a:srgbClr val="6D4D05"/>
                  </a:solidFill>
                  <a:latin typeface="Droid Serif" pitchFamily="18" charset="0"/>
                  <a:ea typeface="Droid Serif" pitchFamily="18" charset="0"/>
                  <a:cs typeface="Droid Serif" pitchFamily="18" charset="0"/>
                </a:rPr>
                <a:t>FFD</a:t>
              </a:r>
              <a:endPara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71196" y="5405106"/>
              <a:ext cx="600900" cy="166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 smtClean="0">
                  <a:solidFill>
                    <a:srgbClr val="6D4D05"/>
                  </a:solidFill>
                  <a:latin typeface="Droid Serif" pitchFamily="18" charset="0"/>
                  <a:ea typeface="Droid Serif" pitchFamily="18" charset="0"/>
                  <a:cs typeface="Droid Serif" pitchFamily="18" charset="0"/>
                </a:rPr>
                <a:t>Chen09</a:t>
              </a:r>
              <a:endPara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056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Limitations of this method:</a:t>
            </a:r>
          </a:p>
          <a:p>
            <a:pPr lvl="1"/>
            <a:r>
              <a:rPr lang="en-US" sz="2000" dirty="0"/>
              <a:t>Height fields textures only</a:t>
            </a:r>
          </a:p>
          <a:p>
            <a:pPr lvl="1"/>
            <a:r>
              <a:rPr lang="en-US" sz="2000" dirty="0" smtClean="0"/>
              <a:t>Require surface resampling</a:t>
            </a:r>
          </a:p>
          <a:p>
            <a:pPr lvl="1"/>
            <a:r>
              <a:rPr lang="en-US" sz="2000" dirty="0" smtClean="0"/>
              <a:t>Quality</a:t>
            </a:r>
          </a:p>
          <a:p>
            <a:pPr lvl="1"/>
            <a:r>
              <a:rPr lang="en-US" sz="2000" dirty="0" smtClean="0"/>
              <a:t>Efficiency </a:t>
            </a:r>
          </a:p>
          <a:p>
            <a:pPr lvl="2"/>
            <a:r>
              <a:rPr lang="en-US" sz="1800" dirty="0" smtClean="0"/>
              <a:t>Minutes (vs. milliseconds in our method)</a:t>
            </a:r>
          </a:p>
          <a:p>
            <a:pPr lvl="1"/>
            <a:endParaRPr lang="en-CA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18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Anisotropic Resizing of Model with Geometric Textures</a:t>
            </a:r>
            <a:endParaRPr lang="en-CA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28274" y="4317654"/>
            <a:ext cx="7144126" cy="1703634"/>
            <a:chOff x="1028274" y="4317654"/>
            <a:chExt cx="7144126" cy="1703634"/>
          </a:xfrm>
        </p:grpSpPr>
        <p:pic>
          <p:nvPicPr>
            <p:cNvPr id="8" name="Content Placeholder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291" y="4317654"/>
              <a:ext cx="3098413" cy="142222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7059" y="4372925"/>
              <a:ext cx="2768254" cy="1307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28274" y="5682733"/>
              <a:ext cx="324242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 smtClean="0">
                  <a:solidFill>
                    <a:srgbClr val="6D4D05"/>
                  </a:solidFill>
                  <a:latin typeface="Droid Serif" pitchFamily="18" charset="0"/>
                  <a:ea typeface="Droid Serif" pitchFamily="18" charset="0"/>
                  <a:cs typeface="Droid Serif" pitchFamily="18" charset="0"/>
                </a:rPr>
                <a:t>Loss of continuity</a:t>
              </a:r>
              <a:endPara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9971" y="5655925"/>
              <a:ext cx="324242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 smtClean="0">
                  <a:solidFill>
                    <a:srgbClr val="6D4D05"/>
                  </a:solidFill>
                  <a:latin typeface="Droid Serif" pitchFamily="18" charset="0"/>
                  <a:ea typeface="Droid Serif" pitchFamily="18" charset="0"/>
                  <a:cs typeface="Droid Serif" pitchFamily="18" charset="0"/>
                </a:rPr>
                <a:t>Distorted details</a:t>
              </a:r>
              <a:endParaRPr lang="en-CA" sz="1600" dirty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084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Problem Description</a:t>
            </a:r>
          </a:p>
          <a:p>
            <a:r>
              <a:rPr lang="en-US" dirty="0" smtClean="0"/>
              <a:t>Related Work</a:t>
            </a:r>
          </a:p>
          <a:p>
            <a:r>
              <a:rPr lang="en-US" dirty="0" smtClean="0"/>
              <a:t>Our Algorithm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4149442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D8D8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 Description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Related Work</a:t>
            </a:r>
          </a:p>
          <a:p>
            <a:r>
              <a:rPr lang="en-US" dirty="0" smtClean="0"/>
              <a:t>Our Algorithm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19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202134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Assumptions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are given a curve skeleton of the shape:</a:t>
            </a:r>
          </a:p>
          <a:p>
            <a:pPr lvl="1"/>
            <a:r>
              <a:rPr lang="en-US" sz="2000" dirty="0" smtClean="0"/>
              <a:t>Simple curves describing the topology and overall shape</a:t>
            </a:r>
          </a:p>
          <a:p>
            <a:pPr lvl="1"/>
            <a:r>
              <a:rPr lang="en-US" sz="2000" dirty="0" smtClean="0"/>
              <a:t>Skeleton extraction by mesh contraction </a:t>
            </a:r>
            <a:r>
              <a:rPr lang="en-US" sz="2000" dirty="0"/>
              <a:t>[Au et al. </a:t>
            </a:r>
            <a:r>
              <a:rPr lang="en-US" sz="2000" dirty="0" smtClean="0"/>
              <a:t>08]</a:t>
            </a:r>
          </a:p>
          <a:p>
            <a:r>
              <a:rPr lang="en-US" sz="2800" dirty="0" smtClean="0"/>
              <a:t>Stretching is done only in 1D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dirty="0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20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grpSp>
        <p:nvGrpSpPr>
          <p:cNvPr id="8" name="Group 7"/>
          <p:cNvGrpSpPr/>
          <p:nvPr/>
        </p:nvGrpSpPr>
        <p:grpSpPr>
          <a:xfrm>
            <a:off x="2123728" y="3573016"/>
            <a:ext cx="4910642" cy="2432233"/>
            <a:chOff x="2123728" y="3573016"/>
            <a:chExt cx="4910642" cy="24322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" t="7079" r="16456" b="10135"/>
            <a:stretch/>
          </p:blipFill>
          <p:spPr>
            <a:xfrm>
              <a:off x="2123728" y="3573016"/>
              <a:ext cx="2347189" cy="243223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11420" r="27303" b="10136"/>
            <a:stretch/>
          </p:blipFill>
          <p:spPr>
            <a:xfrm>
              <a:off x="5018849" y="3636798"/>
              <a:ext cx="2015521" cy="2304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43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052736"/>
            <a:ext cx="4896544" cy="4896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Visual overview</a:t>
            </a:r>
            <a:endParaRPr lang="en-CA" dirty="0"/>
          </a:p>
        </p:txBody>
      </p:sp>
      <p:sp>
        <p:nvSpPr>
          <p:cNvPr id="17" name="TextBox 16"/>
          <p:cNvSpPr txBox="1"/>
          <p:nvPr/>
        </p:nvSpPr>
        <p:spPr>
          <a:xfrm>
            <a:off x="683568" y="1916832"/>
            <a:ext cx="36004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Input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Compute base (smoothing)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Sweep along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curve skeleton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 grid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from and onto grid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 along extension curve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Reconstruct geometry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CA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052736"/>
            <a:ext cx="561905" cy="14285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06" y="1052736"/>
            <a:ext cx="1676191" cy="142857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02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 perform detail replication during 1D stretching with the following steps:</a:t>
            </a:r>
            <a:endParaRPr lang="en-US" dirty="0" smtClean="0"/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Approximate details as a 2D image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I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Synthesize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MU Serif"/>
                <a:ea typeface="CMU Serif"/>
                <a:cs typeface="CMU Serif"/>
              </a:rPr>
              <a:t>ʹ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- a user specified extension of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I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Construct geometry following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I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CMU Serif"/>
                <a:ea typeface="CMU Serif"/>
                <a:cs typeface="CMU Serif"/>
              </a:rPr>
              <a:t>ʹ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CMU Serif" pitchFamily="2" charset="0"/>
              <a:ea typeface="CMU Serif" pitchFamily="2" charset="0"/>
              <a:cs typeface="CMU Serif" pitchFamily="2" charset="0"/>
            </a:endParaRP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Combine into a single surface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Algorithm steps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403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Extraction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Details = difference between the input mesh and the ‘</a:t>
            </a:r>
            <a:r>
              <a:rPr lang="en-US" sz="2800" i="1" dirty="0" smtClean="0">
                <a:solidFill>
                  <a:srgbClr val="6D4D05"/>
                </a:solidFill>
              </a:rPr>
              <a:t>base mesh</a:t>
            </a:r>
            <a:r>
              <a:rPr lang="en-US" sz="2800" dirty="0" smtClean="0"/>
              <a:t>’</a:t>
            </a:r>
          </a:p>
          <a:p>
            <a:r>
              <a:rPr lang="en-US" sz="2800" dirty="0" smtClean="0"/>
              <a:t>Base = smoothing high frequency details</a:t>
            </a:r>
          </a:p>
          <a:p>
            <a:pPr lvl="1"/>
            <a:r>
              <a:rPr lang="en-US" dirty="0" smtClean="0"/>
              <a:t>Mean curvature flow [Desburn99]</a:t>
            </a:r>
          </a:p>
          <a:p>
            <a:pPr lvl="1"/>
            <a:r>
              <a:rPr lang="en-US" dirty="0" smtClean="0"/>
              <a:t>Step size  </a:t>
            </a:r>
            <a:r>
              <a:rPr lang="el-GR" i="1" dirty="0" smtClean="0">
                <a:latin typeface="CMU Serif"/>
                <a:ea typeface="CMU Serif"/>
                <a:cs typeface="CMU Serif"/>
              </a:rPr>
              <a:t>λ</a:t>
            </a:r>
            <a:r>
              <a:rPr lang="en-CA" i="1" dirty="0" err="1" smtClean="0">
                <a:latin typeface="CMU Serif"/>
                <a:ea typeface="CMU Serif"/>
                <a:cs typeface="CMU Serif"/>
              </a:rPr>
              <a:t>dt</a:t>
            </a:r>
            <a:r>
              <a:rPr lang="en-US" dirty="0" smtClean="0"/>
              <a:t>  is user specified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grpSp>
        <p:nvGrpSpPr>
          <p:cNvPr id="11" name="Group 10"/>
          <p:cNvGrpSpPr/>
          <p:nvPr/>
        </p:nvGrpSpPr>
        <p:grpSpPr>
          <a:xfrm>
            <a:off x="755576" y="4486147"/>
            <a:ext cx="7802467" cy="1031085"/>
            <a:chOff x="755576" y="4486147"/>
            <a:chExt cx="7802467" cy="10310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486147"/>
              <a:ext cx="2257851" cy="10310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4486147"/>
              <a:ext cx="2257851" cy="10310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7883" y="4486147"/>
              <a:ext cx="2257851" cy="1031085"/>
            </a:xfrm>
            <a:prstGeom prst="rect">
              <a:avLst/>
            </a:prstGeom>
          </p:spPr>
        </p:pic>
        <p:sp>
          <p:nvSpPr>
            <p:cNvPr id="14" name="Chevron 13"/>
            <p:cNvSpPr/>
            <p:nvPr/>
          </p:nvSpPr>
          <p:spPr>
            <a:xfrm>
              <a:off x="3162643" y="4893677"/>
              <a:ext cx="216024" cy="216024"/>
            </a:xfrm>
            <a:prstGeom prst="chevron">
              <a:avLst/>
            </a:prstGeom>
            <a:gradFill flip="none" rotWithShape="1">
              <a:gsLst>
                <a:gs pos="0">
                  <a:srgbClr val="6D4D05">
                    <a:shade val="30000"/>
                    <a:satMod val="115000"/>
                  </a:srgbClr>
                </a:gs>
                <a:gs pos="50000">
                  <a:srgbClr val="6D4D05">
                    <a:shade val="67500"/>
                    <a:satMod val="115000"/>
                  </a:srgbClr>
                </a:gs>
                <a:gs pos="100000">
                  <a:srgbClr val="6D4D05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5934950" y="4893677"/>
              <a:ext cx="216024" cy="216024"/>
            </a:xfrm>
            <a:prstGeom prst="chevron">
              <a:avLst/>
            </a:prstGeom>
            <a:gradFill flip="none" rotWithShape="1">
              <a:gsLst>
                <a:gs pos="0">
                  <a:srgbClr val="6D4D05">
                    <a:shade val="30000"/>
                    <a:satMod val="115000"/>
                  </a:srgbClr>
                </a:gs>
                <a:gs pos="50000">
                  <a:srgbClr val="6D4D05">
                    <a:shade val="67500"/>
                    <a:satMod val="115000"/>
                  </a:srgbClr>
                </a:gs>
                <a:gs pos="100000">
                  <a:srgbClr val="6D4D05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85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28" y="3645024"/>
            <a:ext cx="3519361" cy="1440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28" y="3645024"/>
            <a:ext cx="3519361" cy="1440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Construction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Grid approximates the shape of the base mesh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Project </a:t>
            </a:r>
            <a:r>
              <a:rPr lang="en-US" sz="2000" dirty="0"/>
              <a:t>grid onto source</a:t>
            </a:r>
          </a:p>
          <a:p>
            <a:pPr lvl="2"/>
            <a:r>
              <a:rPr lang="en-US" sz="1600" dirty="0"/>
              <a:t>approximate height map </a:t>
            </a:r>
            <a:r>
              <a:rPr lang="en-US" sz="1600" dirty="0" smtClean="0"/>
              <a:t>image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000" dirty="0" smtClean="0"/>
              <a:t>Map surface to a regular grid</a:t>
            </a:r>
          </a:p>
          <a:p>
            <a:pPr lvl="2"/>
            <a:r>
              <a:rPr lang="en-US" sz="1600" dirty="0" smtClean="0"/>
              <a:t>Projecting base vertices onto grid cells</a:t>
            </a:r>
          </a:p>
          <a:p>
            <a:pPr lvl="2"/>
            <a:r>
              <a:rPr lang="en-US" sz="1600" dirty="0" smtClean="0"/>
              <a:t>Reconstruction: cells reference frame</a:t>
            </a:r>
          </a:p>
          <a:p>
            <a:endParaRPr lang="en-US" sz="2800" dirty="0" smtClean="0"/>
          </a:p>
          <a:p>
            <a:pPr>
              <a:buBlip>
                <a:blip r:embed="rId4"/>
              </a:buBlip>
            </a:pPr>
            <a:endParaRPr lang="en-US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Blip>
                <a:blip r:embed="rId4"/>
              </a:buBlip>
            </a:pP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Blip>
                <a:blip r:embed="rId4"/>
              </a:buBlip>
            </a:pP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Limitation:</a:t>
            </a:r>
            <a:r>
              <a:rPr lang="en-US" sz="2400" i="1" dirty="0" smtClean="0">
                <a:solidFill>
                  <a:schemeClr val="accent6">
                    <a:lumMod val="50000"/>
                  </a:schemeClr>
                </a:solidFill>
              </a:rPr>
              <a:t> parts with topology similar to a cylinder</a:t>
            </a:r>
          </a:p>
          <a:p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4962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Grid Construction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Grid resolution  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h </a:t>
            </a:r>
            <a:r>
              <a:rPr lang="en-US" dirty="0" smtClean="0"/>
              <a:t> depends on texture</a:t>
            </a:r>
          </a:p>
          <a:p>
            <a:pPr lvl="1"/>
            <a:r>
              <a:rPr lang="en-US" dirty="0" smtClean="0"/>
              <a:t>Detailed textures require higher resolution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25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grpSp>
        <p:nvGrpSpPr>
          <p:cNvPr id="18" name="Group 17"/>
          <p:cNvGrpSpPr/>
          <p:nvPr/>
        </p:nvGrpSpPr>
        <p:grpSpPr>
          <a:xfrm>
            <a:off x="1677062" y="3233173"/>
            <a:ext cx="5904656" cy="2406119"/>
            <a:chOff x="1403648" y="3136322"/>
            <a:chExt cx="6903046" cy="2812958"/>
          </a:xfrm>
        </p:grpSpPr>
        <p:pic>
          <p:nvPicPr>
            <p:cNvPr id="8" name="Content Placeholder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3501008"/>
              <a:ext cx="2582566" cy="24482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4076819"/>
              <a:ext cx="2679029" cy="129665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>
              <a:off x="4603160" y="4545124"/>
              <a:ext cx="600485" cy="360040"/>
            </a:xfrm>
            <a:prstGeom prst="rightArrow">
              <a:avLst>
                <a:gd name="adj1" fmla="val 33046"/>
                <a:gd name="adj2" fmla="val 57165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001">
              <a:schemeClr val="lt1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52320" y="313632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MU Serif" pitchFamily="2" charset="0"/>
                  <a:ea typeface="CMU Serif" pitchFamily="2" charset="0"/>
                  <a:cs typeface="CMU Serif" pitchFamily="2" charset="0"/>
                </a:rPr>
                <a:t>512</a:t>
              </a:r>
              <a:endPara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60232" y="313632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MU Serif" pitchFamily="2" charset="0"/>
                  <a:ea typeface="CMU Serif" pitchFamily="2" charset="0"/>
                  <a:cs typeface="CMU Serif" pitchFamily="2" charset="0"/>
                </a:rPr>
                <a:t>140</a:t>
              </a:r>
              <a:endPara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5806" y="3136322"/>
              <a:ext cx="770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MU Serif" pitchFamily="2" charset="0"/>
                  <a:ea typeface="CMU Serif" pitchFamily="2" charset="0"/>
                  <a:cs typeface="CMU Serif" pitchFamily="2" charset="0"/>
                </a:rPr>
                <a:t>70</a:t>
              </a:r>
              <a:endPara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84551" y="3136322"/>
              <a:ext cx="770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MU Serif" pitchFamily="2" charset="0"/>
                  <a:ea typeface="CMU Serif" pitchFamily="2" charset="0"/>
                  <a:cs typeface="CMU Serif" pitchFamily="2" charset="0"/>
                </a:rPr>
                <a:t>h </a:t>
              </a:r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MU Serif" pitchFamily="2" charset="0"/>
                  <a:ea typeface="CMU Serif" pitchFamily="2" charset="0"/>
                  <a:cs typeface="CMU Serif" pitchFamily="2" charset="0"/>
                </a:rPr>
                <a:t>=</a:t>
              </a:r>
              <a:endParaRPr lang="en-CA" dirty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endParaRPr>
            </a:p>
          </p:txBody>
        </p:sp>
        <p:sp>
          <p:nvSpPr>
            <p:cNvPr id="16" name="Left Bracket 15"/>
            <p:cNvSpPr/>
            <p:nvPr/>
          </p:nvSpPr>
          <p:spPr>
            <a:xfrm rot="5400000">
              <a:off x="2790850" y="3525138"/>
              <a:ext cx="72008" cy="936104"/>
            </a:xfrm>
            <a:prstGeom prst="leftBracket">
              <a:avLst>
                <a:gd name="adj" fmla="val 33025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34766" y="3522561"/>
              <a:ext cx="1584176" cy="431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Grid range</a:t>
              </a:r>
              <a:endParaRPr lang="en-CA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562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Texture Representation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Project base vertices onto grid</a:t>
            </a:r>
          </a:p>
          <a:p>
            <a:r>
              <a:rPr lang="en-US" sz="2800" dirty="0" smtClean="0"/>
              <a:t>Encode source vertex position based on grid cell</a:t>
            </a:r>
          </a:p>
          <a:p>
            <a:r>
              <a:rPr lang="en-US" sz="2800" dirty="0" smtClean="0"/>
              <a:t>Handle more complex details</a:t>
            </a:r>
            <a:endParaRPr lang="en-CA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26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Encoding the details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86368"/>
            <a:ext cx="5468702" cy="26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6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Synthesizing Extensions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user draws a curve 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E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2D path onto plane passing through start of selected region</a:t>
            </a:r>
          </a:p>
          <a:p>
            <a:pPr lvl="1"/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Plane is then aligned with skeleton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/>
              <a:t>Length of  </a:t>
            </a:r>
            <a:r>
              <a:rPr lang="en-US" sz="2800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E</a:t>
            </a:r>
            <a:r>
              <a:rPr lang="en-US" sz="2800" dirty="0" smtClean="0">
                <a:latin typeface="CMU Serif"/>
                <a:ea typeface="CMU Serif"/>
                <a:cs typeface="CMU Serif"/>
              </a:rPr>
              <a:t> </a:t>
            </a:r>
            <a:r>
              <a:rPr lang="en-US" sz="2800" dirty="0" smtClean="0"/>
              <a:t> signifies amount of extension</a:t>
            </a:r>
          </a:p>
          <a:p>
            <a:endParaRPr lang="en-CA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27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38253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243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Synthesizing Extensions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Along one direction</a:t>
            </a:r>
          </a:p>
          <a:p>
            <a:pPr lvl="1"/>
            <a:r>
              <a:rPr lang="en-US" sz="2000" dirty="0" smtClean="0"/>
              <a:t>Simply tile with an overlap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b </a:t>
            </a:r>
            <a:r>
              <a:rPr lang="en-US" sz="2000" dirty="0" smtClean="0"/>
              <a:t>pixels</a:t>
            </a:r>
            <a:endParaRPr lang="en-US" sz="2000" i="1" dirty="0" smtClean="0">
              <a:solidFill>
                <a:schemeClr val="accent2">
                  <a:lumMod val="75000"/>
                </a:schemeClr>
              </a:solidFill>
              <a:latin typeface="CMU Serif" pitchFamily="2" charset="0"/>
              <a:ea typeface="CMU Serif" pitchFamily="2" charset="0"/>
              <a:cs typeface="CMU Serif" pitchFamily="2" charset="0"/>
            </a:endParaRPr>
          </a:p>
          <a:p>
            <a:pPr lvl="1"/>
            <a:r>
              <a:rPr lang="en-US" sz="2000" dirty="0" smtClean="0"/>
              <a:t>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b</a:t>
            </a:r>
            <a:r>
              <a:rPr lang="en-US" sz="2000" dirty="0" smtClean="0"/>
              <a:t>  depends on the texture</a:t>
            </a:r>
            <a:endParaRPr lang="en-US" sz="2000" i="1" dirty="0" smtClean="0">
              <a:solidFill>
                <a:schemeClr val="accent2">
                  <a:lumMod val="75000"/>
                </a:schemeClr>
              </a:solidFill>
              <a:latin typeface="CMU Serif" pitchFamily="2" charset="0"/>
              <a:ea typeface="CMU Serif" pitchFamily="2" charset="0"/>
              <a:cs typeface="CMU Serif" pitchFamily="2" charset="0"/>
            </a:endParaRPr>
          </a:p>
          <a:p>
            <a:r>
              <a:rPr lang="en-US" sz="2800" dirty="0" smtClean="0"/>
              <a:t>Find best cut in the overlap</a:t>
            </a:r>
            <a:endParaRPr lang="en-CA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28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Patch based texture synthesis</a:t>
            </a:r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30" y="3680296"/>
            <a:ext cx="2907758" cy="234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384322" y="3879669"/>
            <a:ext cx="864096" cy="1942247"/>
            <a:chOff x="2384322" y="3923469"/>
            <a:chExt cx="864096" cy="194224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342" y="3923469"/>
              <a:ext cx="504056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384322" y="549638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Input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050086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Advancement computing and </a:t>
            </a:r>
            <a:r>
              <a:rPr lang="en-CA" sz="2400" dirty="0"/>
              <a:t>laser </a:t>
            </a:r>
            <a:r>
              <a:rPr lang="en-CA" sz="2400" dirty="0" smtClean="0"/>
              <a:t>scanners allow for </a:t>
            </a:r>
            <a:r>
              <a:rPr lang="en-CA" sz="2400" dirty="0" smtClean="0">
                <a:solidFill>
                  <a:srgbClr val="C61010"/>
                </a:solidFill>
              </a:rPr>
              <a:t>highly detailed </a:t>
            </a:r>
            <a:r>
              <a:rPr lang="en-CA" sz="2400" dirty="0" smtClean="0"/>
              <a:t>3D shapes</a:t>
            </a:r>
          </a:p>
          <a:p>
            <a:r>
              <a:rPr lang="en-US" sz="2400" dirty="0" smtClean="0"/>
              <a:t>Manual modifications are </a:t>
            </a:r>
            <a:r>
              <a:rPr lang="en-US" sz="2400" dirty="0" smtClean="0">
                <a:solidFill>
                  <a:srgbClr val="C00000"/>
                </a:solidFill>
              </a:rPr>
              <a:t>time consuming</a:t>
            </a:r>
          </a:p>
          <a:p>
            <a:r>
              <a:rPr lang="en-US" sz="2400" dirty="0" smtClean="0"/>
              <a:t>Editing methods that are </a:t>
            </a:r>
            <a:r>
              <a:rPr lang="en-US" sz="2400" dirty="0"/>
              <a:t>effective </a:t>
            </a:r>
            <a:r>
              <a:rPr lang="en-US" sz="2400" dirty="0" smtClean="0"/>
              <a:t>&amp; </a:t>
            </a:r>
            <a:r>
              <a:rPr lang="en-US" sz="2400" dirty="0" smtClean="0">
                <a:solidFill>
                  <a:srgbClr val="C00000"/>
                </a:solidFill>
              </a:rPr>
              <a:t>automatic</a:t>
            </a:r>
          </a:p>
          <a:p>
            <a:r>
              <a:rPr lang="en-US" sz="2400" dirty="0" smtClean="0"/>
              <a:t>Recent works </a:t>
            </a:r>
            <a:r>
              <a:rPr lang="en-US" sz="2400" dirty="0"/>
              <a:t>focus on </a:t>
            </a:r>
            <a:r>
              <a:rPr lang="en-US" sz="2400" dirty="0" smtClean="0"/>
              <a:t>structure &amp; </a:t>
            </a:r>
            <a:r>
              <a:rPr lang="en-US" sz="2400" dirty="0">
                <a:solidFill>
                  <a:srgbClr val="C00000"/>
                </a:solidFill>
              </a:rPr>
              <a:t>detail </a:t>
            </a:r>
            <a:r>
              <a:rPr lang="en-US" sz="2400" dirty="0" smtClean="0">
                <a:solidFill>
                  <a:srgbClr val="C00000"/>
                </a:solidFill>
              </a:rPr>
              <a:t>preservation</a:t>
            </a:r>
          </a:p>
          <a:p>
            <a:endParaRPr lang="en-CA" sz="2400" dirty="0" smtClean="0"/>
          </a:p>
          <a:p>
            <a:endParaRPr lang="en-US" sz="2400" dirty="0" smtClean="0"/>
          </a:p>
          <a:p>
            <a:endParaRPr lang="en-CA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Mesh deformation &amp; Editing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76470"/>
            <a:ext cx="4067944" cy="23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4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8520" y="3385567"/>
            <a:ext cx="936104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Geometry Reconstruction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29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 the grid to fit the curve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E</a:t>
            </a:r>
            <a:endParaRPr lang="en-US" dirty="0" smtClean="0"/>
          </a:p>
          <a:p>
            <a:r>
              <a:rPr lang="en-US" dirty="0" smtClean="0"/>
              <a:t>Combine with source mesh</a:t>
            </a:r>
            <a:endParaRPr lang="en-CA" dirty="0"/>
          </a:p>
        </p:txBody>
      </p:sp>
      <p:pic>
        <p:nvPicPr>
          <p:cNvPr id="16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68275"/>
            <a:ext cx="1704146" cy="2570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8" y="3468275"/>
            <a:ext cx="1704146" cy="25708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07" y="3468275"/>
            <a:ext cx="1704146" cy="25708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270" y="3468275"/>
            <a:ext cx="1704146" cy="25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8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8520" y="3385567"/>
            <a:ext cx="936104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Geometry Reconstruction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Cross-sections of extended grid part</a:t>
            </a:r>
          </a:p>
          <a:p>
            <a:pPr lvl="1"/>
            <a:r>
              <a:rPr lang="en-US" dirty="0" smtClean="0"/>
              <a:t>Interpolation</a:t>
            </a:r>
          </a:p>
          <a:p>
            <a:pPr lvl="1"/>
            <a:r>
              <a:rPr lang="en-US" dirty="0" smtClean="0"/>
              <a:t>Match the source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30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grpSp>
        <p:nvGrpSpPr>
          <p:cNvPr id="9" name="Group 8"/>
          <p:cNvGrpSpPr/>
          <p:nvPr/>
        </p:nvGrpSpPr>
        <p:grpSpPr>
          <a:xfrm>
            <a:off x="4618860" y="3861048"/>
            <a:ext cx="4417636" cy="1944216"/>
            <a:chOff x="4546852" y="3861048"/>
            <a:chExt cx="4417636" cy="19442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6852" y="3861048"/>
              <a:ext cx="4417636" cy="151779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546852" y="5421811"/>
              <a:ext cx="2041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Interpolate</a:t>
              </a:r>
              <a:endParaRPr lang="en-CA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23116" y="5435932"/>
              <a:ext cx="2041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Tile</a:t>
              </a:r>
              <a:endParaRPr lang="en-CA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504" y="3720858"/>
            <a:ext cx="4003917" cy="2084406"/>
            <a:chOff x="179512" y="3720858"/>
            <a:chExt cx="4003917" cy="208440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720858"/>
              <a:ext cx="3995936" cy="1798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432179" y="5435932"/>
              <a:ext cx="1339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Interpolate</a:t>
              </a:r>
              <a:endParaRPr lang="en-CA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43808" y="5435932"/>
              <a:ext cx="1339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Tile</a:t>
              </a:r>
              <a:endParaRPr lang="en-CA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413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Stitching Patches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Fill discontinuity between reconstructed patches</a:t>
            </a:r>
          </a:p>
          <a:p>
            <a:r>
              <a:rPr lang="en-US" sz="2800" dirty="0" smtClean="0"/>
              <a:t>Avoid creating any visible artifacts</a:t>
            </a:r>
            <a:endParaRPr lang="en-CA" sz="2800" dirty="0"/>
          </a:p>
        </p:txBody>
      </p:sp>
      <p:sp>
        <p:nvSpPr>
          <p:cNvPr id="14" name="Rectangle 13"/>
          <p:cNvSpPr/>
          <p:nvPr/>
        </p:nvSpPr>
        <p:spPr>
          <a:xfrm>
            <a:off x="-108520" y="3385567"/>
            <a:ext cx="936104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6" y="3387486"/>
            <a:ext cx="1787570" cy="2696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66" y="3385567"/>
            <a:ext cx="1790114" cy="2700579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779912" y="4581873"/>
            <a:ext cx="1008112" cy="307967"/>
          </a:xfrm>
          <a:prstGeom prst="rightArrow">
            <a:avLst>
              <a:gd name="adj1" fmla="val 33046"/>
              <a:gd name="adj2" fmla="val 5716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001">
            <a:schemeClr val="lt1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3779912" y="48898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stitching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0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Stitching Patches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Surface reconstruction is a overkill</a:t>
            </a:r>
          </a:p>
          <a:p>
            <a:r>
              <a:rPr lang="en-US" sz="2800" dirty="0" smtClean="0"/>
              <a:t>We simply </a:t>
            </a:r>
            <a:r>
              <a:rPr lang="en-US" sz="2800" dirty="0" smtClean="0">
                <a:solidFill>
                  <a:srgbClr val="FF0000"/>
                </a:solidFill>
              </a:rPr>
              <a:t>stitch </a:t>
            </a:r>
            <a:r>
              <a:rPr lang="en-US" sz="2800" dirty="0" smtClean="0"/>
              <a:t>the boundaries between adjacent patches</a:t>
            </a:r>
          </a:p>
          <a:p>
            <a:pPr lvl="1"/>
            <a:r>
              <a:rPr lang="en-US" sz="2000" dirty="0" smtClean="0"/>
              <a:t>Greedy method, minimum edge lengths</a:t>
            </a:r>
          </a:p>
          <a:p>
            <a:pPr lvl="1"/>
            <a:r>
              <a:rPr lang="en-US" sz="2000" dirty="0" smtClean="0"/>
              <a:t>Try to avoid self-intersections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>
              <a:buBlip>
                <a:blip r:embed="rId2"/>
              </a:buBlip>
            </a:pP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Limitation: </a:t>
            </a:r>
            <a:r>
              <a:rPr lang="en-US" sz="2000" i="1" dirty="0" smtClean="0">
                <a:solidFill>
                  <a:schemeClr val="accent6">
                    <a:lumMod val="50000"/>
                  </a:schemeClr>
                </a:solidFill>
              </a:rPr>
              <a:t>no guarantee that the end result is 2-manifold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5392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Stitching Patches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illustrations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5" y="1652206"/>
            <a:ext cx="3266171" cy="110426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95" y="2996952"/>
            <a:ext cx="5567248" cy="295232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220072" y="188117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Per-boundary conditions</a:t>
            </a:r>
            <a:endParaRPr lang="en-C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66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Variation*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To avoid a repetitive look we can add variation on the grid’s cross-sections</a:t>
            </a:r>
          </a:p>
          <a:p>
            <a:r>
              <a:rPr lang="en-US" sz="2800" dirty="0" smtClean="0"/>
              <a:t>More suited for organic shapes</a:t>
            </a:r>
            <a:endParaRPr lang="en-CA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Optional step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645024"/>
            <a:ext cx="5217418" cy="23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83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Parameters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Depending on the texture</a:t>
            </a:r>
          </a:p>
          <a:p>
            <a:pPr lvl="2"/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MU Serif"/>
                <a:ea typeface="CMU Serif"/>
                <a:cs typeface="CMU Serif"/>
              </a:rPr>
              <a:t>λ</a:t>
            </a:r>
            <a:r>
              <a:rPr lang="en-CA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MU Serif"/>
                <a:ea typeface="CMU Serif"/>
                <a:cs typeface="CMU Serif"/>
              </a:rPr>
              <a:t>dt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/>
              <a:t>	Amount of smoothing</a:t>
            </a:r>
          </a:p>
          <a:p>
            <a:pPr lvl="2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h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 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	</a:t>
            </a:r>
            <a:r>
              <a:rPr lang="en-US" dirty="0" smtClean="0"/>
              <a:t>Grid resolution</a:t>
            </a:r>
          </a:p>
          <a:p>
            <a:pPr lvl="2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b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CMU Serif" pitchFamily="2" charset="0"/>
                <a:ea typeface="CMU Serif" pitchFamily="2" charset="0"/>
                <a:cs typeface="CMU Serif" pitchFamily="2" charset="0"/>
              </a:rPr>
              <a:t>	</a:t>
            </a:r>
            <a:r>
              <a:rPr lang="en-US" dirty="0" smtClean="0"/>
              <a:t>Overlap between patches</a:t>
            </a:r>
          </a:p>
          <a:p>
            <a:r>
              <a:rPr lang="en-US" dirty="0" smtClean="0"/>
              <a:t>Flexible (high, med, low)</a:t>
            </a:r>
          </a:p>
          <a:p>
            <a:endParaRPr lang="en-US" dirty="0"/>
          </a:p>
          <a:p>
            <a:pPr>
              <a:buBlip>
                <a:blip r:embed="rId2"/>
              </a:buBlip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Future work: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automate some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paramaters</a:t>
            </a:r>
            <a:endParaRPr lang="en-US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35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User specified parameters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9742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 Description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Our Algorithm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36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202134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C++ and OpenGL</a:t>
            </a:r>
          </a:p>
          <a:p>
            <a:r>
              <a:rPr lang="en-US" dirty="0" err="1" smtClean="0"/>
              <a:t>Qt</a:t>
            </a:r>
            <a:r>
              <a:rPr lang="en-US" dirty="0" smtClean="0"/>
              <a:t> for GUI</a:t>
            </a:r>
          </a:p>
          <a:p>
            <a:r>
              <a:rPr lang="en-US" dirty="0" smtClean="0"/>
              <a:t>3.0 GHz AMD </a:t>
            </a:r>
            <a:r>
              <a:rPr lang="en-US" dirty="0" err="1" smtClean="0"/>
              <a:t>Phenom</a:t>
            </a:r>
            <a:r>
              <a:rPr lang="en-US" dirty="0" smtClean="0"/>
              <a:t> II – quad core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37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93889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38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Stanford Dragon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984901" cy="35331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79912" y="537321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2.19 seconds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1647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6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dirty="0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 preservation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Under small deformations</a:t>
            </a:r>
          </a:p>
          <a:p>
            <a:pPr lvl="1"/>
            <a:r>
              <a:rPr lang="en-US" sz="2000" dirty="0" smtClean="0"/>
              <a:t>Translation, bending, twisting</a:t>
            </a:r>
          </a:p>
          <a:p>
            <a:r>
              <a:rPr lang="en-US" sz="2800" dirty="0" smtClean="0"/>
              <a:t>However, stretching is not applicable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17032"/>
            <a:ext cx="4098669" cy="144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73" y="3501008"/>
            <a:ext cx="3757491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39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Dragons and </a:t>
            </a:r>
            <a:r>
              <a:rPr lang="en-US" dirty="0" smtClean="0"/>
              <a:t>Dino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45" y="3599889"/>
            <a:ext cx="5809159" cy="2485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26" y="1477938"/>
            <a:ext cx="4917800" cy="19082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52320" y="205012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0.62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301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2320" y="451951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1.82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3032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65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40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89" y="1839112"/>
            <a:ext cx="7222527" cy="3606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50851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1.67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1549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3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Knot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202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80112" y="508518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3.83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9380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19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6"/>
          <a:stretch/>
        </p:blipFill>
        <p:spPr>
          <a:xfrm>
            <a:off x="467544" y="1628800"/>
            <a:ext cx="7094125" cy="21892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Twisted pattern and Handles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7524328" y="263691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1.13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5529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3674046"/>
            <a:ext cx="6372200" cy="24163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24328" y="4559043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3.39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15272 vertices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69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2060848"/>
            <a:ext cx="7632700" cy="321860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Necklace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522920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4.6 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3291 vertices (result 80000)</a:t>
            </a:r>
            <a:endParaRPr lang="en-CA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69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Curve skeletons suitable for 1D stretching</a:t>
            </a:r>
          </a:p>
          <a:p>
            <a:pPr lvl="1"/>
            <a:r>
              <a:rPr lang="en-US" dirty="0" smtClean="0"/>
              <a:t>Spheres, sheets</a:t>
            </a:r>
          </a:p>
          <a:p>
            <a:r>
              <a:rPr lang="en-US" dirty="0" smtClean="0"/>
              <a:t>Texture synthesis failure cases</a:t>
            </a:r>
          </a:p>
          <a:p>
            <a:r>
              <a:rPr lang="en-US" dirty="0" smtClean="0"/>
              <a:t>Grid approximations = distortions</a:t>
            </a:r>
          </a:p>
          <a:p>
            <a:pPr lvl="1"/>
            <a:r>
              <a:rPr lang="en-US" dirty="0" smtClean="0"/>
              <a:t>Accuracy vs. speed</a:t>
            </a:r>
          </a:p>
          <a:p>
            <a:r>
              <a:rPr lang="en-US" dirty="0" smtClean="0"/>
              <a:t>Stitching process is very simple</a:t>
            </a:r>
          </a:p>
          <a:p>
            <a:pPr lvl="1"/>
            <a:r>
              <a:rPr lang="en-US" dirty="0" smtClean="0"/>
              <a:t>Sometimes small artifacts appear on the seam area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80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Limitations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772816"/>
            <a:ext cx="3240360" cy="4353347"/>
          </a:xfrm>
        </p:spPr>
        <p:txBody>
          <a:bodyPr/>
          <a:lstStyle/>
          <a:p>
            <a:r>
              <a:rPr lang="en-US" dirty="0" smtClean="0"/>
              <a:t>Sharp features</a:t>
            </a:r>
          </a:p>
          <a:p>
            <a:endParaRPr lang="en-US" dirty="0"/>
          </a:p>
          <a:p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Future work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i="1" dirty="0" smtClean="0">
                <a:solidFill>
                  <a:schemeClr val="accent6">
                    <a:lumMod val="75000"/>
                  </a:schemeClr>
                </a:solidFill>
              </a:rPr>
              <a:t>analysis during texture synthesis</a:t>
            </a:r>
            <a:endParaRPr lang="en-US" sz="2000" dirty="0" smtClean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45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412776"/>
            <a:ext cx="348320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7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46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Approximations of smooth details</a:t>
            </a:r>
          </a:p>
          <a:p>
            <a:r>
              <a:rPr lang="en-US" dirty="0" smtClean="0"/>
              <a:t>Complex base (handle)</a:t>
            </a:r>
            <a:endParaRPr lang="en-CA" dirty="0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39" y="2213752"/>
            <a:ext cx="3205861" cy="3849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77026"/>
            <a:ext cx="4507937" cy="21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5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 Description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Our Algorithm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</a:p>
          <a:p>
            <a:r>
              <a:rPr lang="en-US" dirty="0" smtClean="0"/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47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3202134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this thesis</a:t>
            </a:r>
          </a:p>
          <a:p>
            <a:pPr lvl="1"/>
            <a:r>
              <a:rPr lang="en-US" dirty="0" smtClean="0"/>
              <a:t>Presented an intuitive mesh editing tool </a:t>
            </a:r>
          </a:p>
          <a:p>
            <a:pPr lvl="2"/>
            <a:r>
              <a:rPr lang="en-US" dirty="0" smtClean="0"/>
              <a:t>1D stretching</a:t>
            </a:r>
          </a:p>
          <a:p>
            <a:pPr lvl="1"/>
            <a:r>
              <a:rPr lang="en-US" dirty="0" smtClean="0"/>
              <a:t>Based on replicating details from the source mesh</a:t>
            </a:r>
          </a:p>
          <a:p>
            <a:pPr lvl="1"/>
            <a:r>
              <a:rPr lang="en-US" dirty="0" smtClean="0"/>
              <a:t>Separating large from small details</a:t>
            </a:r>
          </a:p>
          <a:p>
            <a:pPr lvl="2"/>
            <a:r>
              <a:rPr lang="en-US" dirty="0" smtClean="0"/>
              <a:t>With grid</a:t>
            </a:r>
          </a:p>
          <a:p>
            <a:pPr lvl="1"/>
            <a:r>
              <a:rPr lang="en-US" dirty="0" smtClean="0"/>
              <a:t>Visually pleasing results, efficient and interactive</a:t>
            </a:r>
          </a:p>
          <a:p>
            <a:pPr lvl="1"/>
            <a:endParaRPr lang="en-US" dirty="0"/>
          </a:p>
          <a:p>
            <a:r>
              <a:rPr lang="en-US" dirty="0" smtClean="0"/>
              <a:t>This work is a step to a more general ‘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detail aware</a:t>
            </a:r>
            <a:r>
              <a:rPr lang="en-US" dirty="0" smtClean="0"/>
              <a:t>’ shape stretching method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48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81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Scaling and stretching</a:t>
            </a:r>
          </a:p>
          <a:p>
            <a:pPr lvl="1"/>
            <a:r>
              <a:rPr lang="en-US" dirty="0"/>
              <a:t>Non-homogeneous </a:t>
            </a:r>
            <a:r>
              <a:rPr lang="en-US" dirty="0" smtClean="0"/>
              <a:t>resizing, iWIRES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Structure preservation</a:t>
            </a:r>
            <a:endParaRPr lang="en-CA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3140968"/>
            <a:ext cx="3430292" cy="2572719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140970"/>
            <a:ext cx="3456385" cy="25922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15240" dir="5400000" algn="ctr" rotWithShape="0">
              <a:schemeClr val="tx1"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379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12776"/>
            <a:ext cx="7632848" cy="47133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Avoid user selection</a:t>
            </a:r>
          </a:p>
          <a:p>
            <a:pPr lvl="1"/>
            <a:r>
              <a:rPr lang="en-US" sz="2000" dirty="0" smtClean="0"/>
              <a:t>Analyzing the different details on the surface and segmenting them</a:t>
            </a:r>
          </a:p>
          <a:p>
            <a:pPr lvl="1"/>
            <a:r>
              <a:rPr lang="en-US" sz="2000" dirty="0"/>
              <a:t>Automate </a:t>
            </a:r>
            <a:r>
              <a:rPr lang="en-US" sz="2000" dirty="0" smtClean="0"/>
              <a:t>some of the parameters (statistically)</a:t>
            </a:r>
          </a:p>
          <a:p>
            <a:r>
              <a:rPr lang="en-US" sz="2800" dirty="0" smtClean="0"/>
              <a:t>General grids</a:t>
            </a:r>
          </a:p>
          <a:p>
            <a:pPr lvl="1"/>
            <a:r>
              <a:rPr lang="en-US" sz="2000" dirty="0" smtClean="0"/>
              <a:t>Spheres, sheets, patches with arbitrary boundaries</a:t>
            </a:r>
          </a:p>
          <a:p>
            <a:r>
              <a:rPr lang="en-US" sz="2800" dirty="0" smtClean="0"/>
              <a:t>Incorporate symmetry relation between parts</a:t>
            </a:r>
          </a:p>
          <a:p>
            <a:r>
              <a:rPr lang="en-US" sz="2800" dirty="0" smtClean="0"/>
              <a:t>Robust boundary stitching</a:t>
            </a:r>
          </a:p>
          <a:p>
            <a:r>
              <a:rPr lang="en-US" sz="2800" dirty="0" smtClean="0"/>
              <a:t>Integrate with other deformation methods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49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687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Richard Zhang &amp; members of the supervisory committee</a:t>
            </a:r>
          </a:p>
          <a:p>
            <a:r>
              <a:rPr lang="en-US" dirty="0" smtClean="0"/>
              <a:t>Fellow </a:t>
            </a:r>
            <a:r>
              <a:rPr lang="en-US" dirty="0"/>
              <a:t>students </a:t>
            </a:r>
            <a:r>
              <a:rPr lang="en-US" dirty="0" smtClean="0"/>
              <a:t>at the </a:t>
            </a:r>
            <a:r>
              <a:rPr lang="en-US" dirty="0" err="1" smtClean="0"/>
              <a:t>GrUVi</a:t>
            </a:r>
            <a:r>
              <a:rPr lang="en-US" dirty="0" smtClean="0"/>
              <a:t> lab</a:t>
            </a:r>
          </a:p>
          <a:p>
            <a:r>
              <a:rPr lang="en-US" dirty="0" smtClean="0"/>
              <a:t>Sponsoring agency (MOHE)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50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Thanks to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6030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Detail-Replicating Shape Stretching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/>
              <a:t>Questions?</a:t>
            </a:r>
            <a:endParaRPr lang="en-CA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51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Thank you for </a:t>
            </a:r>
            <a:r>
              <a:rPr lang="en-US" sz="2800" dirty="0" smtClean="0"/>
              <a:t>listening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91" y="3200772"/>
            <a:ext cx="6171443" cy="19093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27789" y="5567744"/>
            <a:ext cx="627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hlinkClick r:id="rId3"/>
              </a:rPr>
              <a:t>http</a:t>
            </a:r>
            <a:r>
              <a:rPr lang="en-CA" sz="1600" dirty="0">
                <a:hlinkClick r:id="rId3"/>
              </a:rPr>
              <a:t>://code.google.com/p/extend-mesh/</a:t>
            </a:r>
            <a:endParaRPr lang="en-CA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5261138"/>
            <a:ext cx="6272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Source code &amp; video available at:</a:t>
            </a:r>
            <a:endParaRPr lang="en-CA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33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Appendix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52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ibraheem\Desktop\Research\Results\armadillo\arma1_output_textur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3" y="2348880"/>
            <a:ext cx="4857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braheem\Desktop\Research\Results\armadillo\arma1_input_textur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1524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braheem\Desktop\Research\Results\armadillo\arma3_input_textur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9" y="3219053"/>
            <a:ext cx="285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braheem\Desktop\Research\Results\armadillo\arma3_output_textur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3" y="3212976"/>
            <a:ext cx="10858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braheem\Desktop\Research\Results\Presentation\hanger_art_control_input_texture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99" y="4077072"/>
            <a:ext cx="2667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braheem\Desktop\Research\Results\Presentation\hanger_art_control_output_texture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93" y="4093046"/>
            <a:ext cx="33337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ibraheem\Desktop\Research\Results\Presentation\overview\noisyrod_input_texture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09" y="2100436"/>
            <a:ext cx="5619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ibraheem\Desktop\Research\Results\Presentation\overview\noisyrod_output_texture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00436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ibraheem\Desktop\Research\Results\Presentation\overview\noisyrod_output_cross-section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39" y="3696072"/>
            <a:ext cx="16859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11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CA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4980235" y="164827"/>
            <a:ext cx="2230635" cy="223063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53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44" y="1207484"/>
            <a:ext cx="4813804" cy="4813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35502"/>
            <a:ext cx="3107076" cy="31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1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Appendix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352925" cy="4352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54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77752"/>
            <a:ext cx="43204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14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11035" r="16186" b="11406"/>
          <a:stretch/>
        </p:blipFill>
        <p:spPr>
          <a:xfrm>
            <a:off x="755577" y="2423014"/>
            <a:ext cx="2766670" cy="2964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18513"/>
            <a:ext cx="4248472" cy="4114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5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about surface details?</a:t>
            </a:r>
            <a:endParaRPr lang="en-CA" dirty="0"/>
          </a:p>
        </p:txBody>
      </p:sp>
      <p:sp>
        <p:nvSpPr>
          <p:cNvPr id="13" name="Right Arrow 12"/>
          <p:cNvSpPr/>
          <p:nvPr/>
        </p:nvSpPr>
        <p:spPr>
          <a:xfrm>
            <a:off x="3707903" y="3933056"/>
            <a:ext cx="936104" cy="504056"/>
          </a:xfrm>
          <a:prstGeom prst="rightArrow">
            <a:avLst>
              <a:gd name="adj1" fmla="val 33046"/>
              <a:gd name="adj2" fmla="val 69033"/>
            </a:avLst>
          </a:prstGeom>
          <a:solidFill>
            <a:srgbClr val="6E9D33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001">
            <a:schemeClr val="lt1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59791" y="3364264"/>
            <a:ext cx="1832931" cy="568792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88224" y="4077072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CA"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8912" y="2120297"/>
            <a:ext cx="2764539" cy="1555587"/>
            <a:chOff x="2138912" y="2120297"/>
            <a:chExt cx="2764539" cy="155558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195736" y="3481685"/>
              <a:ext cx="2016224" cy="166975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138912" y="2120297"/>
              <a:ext cx="1857024" cy="1061726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120297"/>
              <a:ext cx="1555587" cy="1555587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2872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r>
              <a:rPr lang="en-US" dirty="0" smtClean="0"/>
              <a:t>Problem Description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Our Algorithm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Conclusion &amp; Future 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6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908703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Description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7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Stretching shapes with surface details</a:t>
            </a:r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t="6724" r="11702" b="11069"/>
          <a:stretch/>
        </p:blipFill>
        <p:spPr>
          <a:xfrm>
            <a:off x="6084168" y="55016"/>
            <a:ext cx="2171287" cy="2294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62621" y="2276872"/>
            <a:ext cx="1652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Input shape</a:t>
            </a:r>
            <a:endParaRPr lang="en-CA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05587" y="1082908"/>
            <a:ext cx="566179" cy="166420"/>
          </a:xfrm>
          <a:prstGeom prst="straightConnector1">
            <a:avLst/>
          </a:prstGeom>
          <a:ln w="22225">
            <a:solidFill>
              <a:schemeClr val="bg1">
                <a:lumMod val="5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7544" y="55079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FFD (interpolate)</a:t>
            </a:r>
            <a:endParaRPr lang="en-CA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98894"/>
            <a:ext cx="3816424" cy="2555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80928"/>
            <a:ext cx="3816424" cy="255540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16016" y="550794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6D4D05"/>
                </a:solidFill>
                <a:latin typeface="Droid Serif" pitchFamily="18" charset="0"/>
                <a:ea typeface="Droid Serif" pitchFamily="18" charset="0"/>
                <a:cs typeface="Droid Serif" pitchFamily="18" charset="0"/>
              </a:rPr>
              <a:t>Detail-replicating stretching</a:t>
            </a:r>
            <a:endParaRPr lang="en-CA" dirty="0">
              <a:solidFill>
                <a:srgbClr val="6D4D05"/>
              </a:solidFill>
              <a:latin typeface="Droid Serif" pitchFamily="18" charset="0"/>
              <a:ea typeface="Droid Serif" pitchFamily="18" charset="0"/>
              <a:cs typeface="Droid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29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 Description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Identifying &amp; extracting surface details</a:t>
            </a:r>
          </a:p>
          <a:p>
            <a:pPr lvl="1"/>
            <a:r>
              <a:rPr lang="en-US" dirty="0" smtClean="0"/>
              <a:t>Boundaries</a:t>
            </a:r>
          </a:p>
          <a:p>
            <a:pPr lvl="1"/>
            <a:r>
              <a:rPr lang="en-US" dirty="0" smtClean="0"/>
              <a:t>Generality</a:t>
            </a:r>
          </a:p>
          <a:p>
            <a:r>
              <a:rPr lang="en-US" dirty="0" smtClean="0"/>
              <a:t>Larger </a:t>
            </a:r>
            <a:r>
              <a:rPr lang="en-US" dirty="0"/>
              <a:t>search space in </a:t>
            </a:r>
            <a:r>
              <a:rPr lang="en-US" dirty="0" smtClean="0"/>
              <a:t>3D</a:t>
            </a:r>
          </a:p>
          <a:p>
            <a:r>
              <a:rPr lang="en-US" dirty="0" smtClean="0"/>
              <a:t>Artifacts of synthesis</a:t>
            </a:r>
          </a:p>
          <a:p>
            <a:pPr lvl="1"/>
            <a:r>
              <a:rPr lang="en-US" dirty="0" smtClean="0"/>
              <a:t>Visible seams</a:t>
            </a:r>
          </a:p>
          <a:p>
            <a:pPr lvl="1"/>
            <a:r>
              <a:rPr lang="en-US" dirty="0"/>
              <a:t>Repetitive appearance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C68E-6404-4CB3-A461-7C03C8A76319}" type="datetime4">
              <a:rPr lang="en-US" smtClean="0"/>
              <a:pPr/>
              <a:t>February 11, 2011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CA" smtClean="0"/>
              <a:t>Detail-Replicating Shape Stretching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C7743-1D43-4015-B01F-351374D51012}" type="slidenum">
              <a:rPr lang="en-CA" smtClean="0"/>
              <a:t>8</a:t>
            </a:fld>
            <a:endParaRPr lang="en-C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68" y="2096344"/>
            <a:ext cx="4068960" cy="4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03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9335</TotalTime>
  <Words>1958</Words>
  <Application>Microsoft Office PowerPoint</Application>
  <PresentationFormat>On-screen Show (4:3)</PresentationFormat>
  <Paragraphs>575</Paragraphs>
  <Slides>55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Droid Serif</vt:lpstr>
      <vt:lpstr>CMU Serif</vt:lpstr>
      <vt:lpstr>Office Theme</vt:lpstr>
      <vt:lpstr>Detail-Replicating Shape Stretching</vt:lpstr>
      <vt:lpstr>Outline</vt:lpstr>
      <vt:lpstr>Introduction</vt:lpstr>
      <vt:lpstr>Introduction</vt:lpstr>
      <vt:lpstr>Introduction</vt:lpstr>
      <vt:lpstr>Introduction</vt:lpstr>
      <vt:lpstr>Outline</vt:lpstr>
      <vt:lpstr>Problem Description</vt:lpstr>
      <vt:lpstr>Problem Description</vt:lpstr>
      <vt:lpstr>Problem Description</vt:lpstr>
      <vt:lpstr>Problem Statement</vt:lpstr>
      <vt:lpstr>Applications</vt:lpstr>
      <vt:lpstr>Outline</vt:lpstr>
      <vt:lpstr>Introduction</vt:lpstr>
      <vt:lpstr>Related Work</vt:lpstr>
      <vt:lpstr>Related Work</vt:lpstr>
      <vt:lpstr>Related Work</vt:lpstr>
      <vt:lpstr>Related Work</vt:lpstr>
      <vt:lpstr>Related Work</vt:lpstr>
      <vt:lpstr>Outline</vt:lpstr>
      <vt:lpstr>Assumptions</vt:lpstr>
      <vt:lpstr>Overview</vt:lpstr>
      <vt:lpstr>Overview</vt:lpstr>
      <vt:lpstr>Base Extraction</vt:lpstr>
      <vt:lpstr>Grid Construction</vt:lpstr>
      <vt:lpstr>Grid Construction</vt:lpstr>
      <vt:lpstr>Texture Representation</vt:lpstr>
      <vt:lpstr>Synthesizing Extensions</vt:lpstr>
      <vt:lpstr>Synthesizing Extensions</vt:lpstr>
      <vt:lpstr>Geometry Reconstruction</vt:lpstr>
      <vt:lpstr>Geometry Reconstruction</vt:lpstr>
      <vt:lpstr>Stitching Patches</vt:lpstr>
      <vt:lpstr>Stitching Patches</vt:lpstr>
      <vt:lpstr>Stitching Patches</vt:lpstr>
      <vt:lpstr>Adding Variation*</vt:lpstr>
      <vt:lpstr>Parameters</vt:lpstr>
      <vt:lpstr>Outline</vt:lpstr>
      <vt:lpstr>Results</vt:lpstr>
      <vt:lpstr>Results</vt:lpstr>
      <vt:lpstr>Results</vt:lpstr>
      <vt:lpstr>Results</vt:lpstr>
      <vt:lpstr>Results</vt:lpstr>
      <vt:lpstr>Results</vt:lpstr>
      <vt:lpstr>Results</vt:lpstr>
      <vt:lpstr>Limitations</vt:lpstr>
      <vt:lpstr>Limitations</vt:lpstr>
      <vt:lpstr>Limitations</vt:lpstr>
      <vt:lpstr>Outline</vt:lpstr>
      <vt:lpstr>Conclusion</vt:lpstr>
      <vt:lpstr>Future Work</vt:lpstr>
      <vt:lpstr>Acknowledgments</vt:lpstr>
      <vt:lpstr>Detail-Replicating Shape Stretching</vt:lpstr>
      <vt:lpstr>Appendix</vt:lpstr>
      <vt:lpstr>Appendix</vt:lpstr>
      <vt:lpstr>Appendix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Detail-Replicating Shape Stretching</dc:title>
  <dc:subject>Master's Thesis</dc:subject>
  <dc:creator>Ibraheem Alhashim</dc:creator>
  <cp:lastModifiedBy>ibraheem</cp:lastModifiedBy>
  <cp:revision>298</cp:revision>
  <dcterms:created xsi:type="dcterms:W3CDTF">2011-02-03T01:02:14Z</dcterms:created>
  <dcterms:modified xsi:type="dcterms:W3CDTF">2011-02-11T16:45:14Z</dcterms:modified>
</cp:coreProperties>
</file>