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handoutMasterIdLst>
    <p:handoutMasterId r:id="rId50"/>
  </p:handoutMasterIdLst>
  <p:sldIdLst>
    <p:sldId id="258" r:id="rId2"/>
    <p:sldId id="273" r:id="rId3"/>
    <p:sldId id="354" r:id="rId4"/>
    <p:sldId id="355" r:id="rId5"/>
    <p:sldId id="356" r:id="rId6"/>
    <p:sldId id="357" r:id="rId7"/>
    <p:sldId id="358" r:id="rId8"/>
    <p:sldId id="364" r:id="rId9"/>
    <p:sldId id="420" r:id="rId10"/>
    <p:sldId id="365" r:id="rId11"/>
    <p:sldId id="423" r:id="rId12"/>
    <p:sldId id="367" r:id="rId13"/>
    <p:sldId id="405" r:id="rId14"/>
    <p:sldId id="406" r:id="rId15"/>
    <p:sldId id="407" r:id="rId16"/>
    <p:sldId id="408" r:id="rId17"/>
    <p:sldId id="412" r:id="rId18"/>
    <p:sldId id="413" r:id="rId19"/>
    <p:sldId id="414" r:id="rId20"/>
    <p:sldId id="416" r:id="rId21"/>
    <p:sldId id="417" r:id="rId22"/>
    <p:sldId id="418" r:id="rId23"/>
    <p:sldId id="419" r:id="rId24"/>
    <p:sldId id="421" r:id="rId25"/>
    <p:sldId id="368" r:id="rId26"/>
    <p:sldId id="369" r:id="rId27"/>
    <p:sldId id="372" r:id="rId28"/>
    <p:sldId id="373" r:id="rId29"/>
    <p:sldId id="377" r:id="rId30"/>
    <p:sldId id="382" r:id="rId31"/>
    <p:sldId id="383" r:id="rId32"/>
    <p:sldId id="385" r:id="rId33"/>
    <p:sldId id="388" r:id="rId34"/>
    <p:sldId id="389" r:id="rId35"/>
    <p:sldId id="391" r:id="rId36"/>
    <p:sldId id="392" r:id="rId37"/>
    <p:sldId id="393" r:id="rId38"/>
    <p:sldId id="395" r:id="rId39"/>
    <p:sldId id="396" r:id="rId40"/>
    <p:sldId id="397" r:id="rId41"/>
    <p:sldId id="399" r:id="rId42"/>
    <p:sldId id="400" r:id="rId43"/>
    <p:sldId id="401" r:id="rId44"/>
    <p:sldId id="403" r:id="rId45"/>
    <p:sldId id="404" r:id="rId46"/>
    <p:sldId id="352" r:id="rId47"/>
    <p:sldId id="353" r:id="rId48"/>
  </p:sldIdLst>
  <p:sldSz cx="12192000" cy="6858000"/>
  <p:notesSz cx="6858000" cy="9144000"/>
  <p:embeddedFontLst>
    <p:embeddedFont>
      <p:font typeface="Calibri Light" panose="020F0302020204030204" pitchFamily="34" charset="0"/>
      <p:regular r:id="rId51"/>
      <p:italic r:id="rId52"/>
    </p:embeddedFont>
    <p:embeddedFont>
      <p:font typeface="Trebuchet MS" panose="020B060302020202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F99"/>
    <a:srgbClr val="00B050"/>
    <a:srgbClr val="FABB59"/>
    <a:srgbClr val="EB5D58"/>
    <a:srgbClr val="40B4C0"/>
    <a:srgbClr val="404040"/>
    <a:srgbClr val="0070C0"/>
    <a:srgbClr val="FFFFFF"/>
    <a:srgbClr val="F8F8F8"/>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72957" autoAdjust="0"/>
  </p:normalViewPr>
  <p:slideViewPr>
    <p:cSldViewPr snapToGrid="0">
      <p:cViewPr varScale="1">
        <p:scale>
          <a:sx n="81" d="100"/>
          <a:sy n="81" d="100"/>
        </p:scale>
        <p:origin x="1734" y="66"/>
      </p:cViewPr>
      <p:guideLst/>
    </p:cSldViewPr>
  </p:slid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0CD840-E909-4F11-BFA3-9A2761E1D988}" type="datetimeFigureOut">
              <a:rPr lang="en-US" smtClean="0"/>
              <a:t>2015-11-15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9106F3-D454-43A4-AD55-82C14AF4489C}" type="slidenum">
              <a:rPr lang="en-US" smtClean="0"/>
              <a:t>‹#›</a:t>
            </a:fld>
            <a:endParaRPr lang="en-US" dirty="0"/>
          </a:p>
        </p:txBody>
      </p:sp>
    </p:spTree>
    <p:extLst>
      <p:ext uri="{BB962C8B-B14F-4D97-AF65-F5344CB8AC3E}">
        <p14:creationId xmlns:p14="http://schemas.microsoft.com/office/powerpoint/2010/main" val="2727507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EF2DB-6344-4535-9F18-A2255E736B5C}" type="datetimeFigureOut">
              <a:rPr lang="en-US" smtClean="0"/>
              <a:t>2015-11-15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15510-B45D-45B4-9F89-611A83EBAC3C}" type="slidenum">
              <a:rPr lang="en-US" smtClean="0"/>
              <a:t>‹#›</a:t>
            </a:fld>
            <a:endParaRPr lang="en-US" dirty="0"/>
          </a:p>
        </p:txBody>
      </p:sp>
    </p:spTree>
    <p:extLst>
      <p:ext uri="{BB962C8B-B14F-4D97-AF65-F5344CB8AC3E}">
        <p14:creationId xmlns:p14="http://schemas.microsoft.com/office/powerpoint/2010/main" val="3695345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Good morning everyone and good evening to those joining us remotely</a:t>
            </a:r>
          </a:p>
          <a:p>
            <a:pPr marL="171450" indent="-171450">
              <a:buFont typeface="Arial" panose="020B0604020202020204" pitchFamily="34" charset="0"/>
              <a:buChar char="•"/>
            </a:pPr>
            <a:r>
              <a:rPr lang="en-US" dirty="0" smtClean="0"/>
              <a:t>Today I’ll summarize</a:t>
            </a:r>
            <a:r>
              <a:rPr lang="en-US" baseline="0" dirty="0" smtClean="0"/>
              <a:t> </a:t>
            </a:r>
            <a:r>
              <a:rPr lang="en-US" dirty="0" smtClean="0"/>
              <a:t>the work I have done during my PhD program</a:t>
            </a:r>
            <a:r>
              <a:rPr lang="en-US" baseline="0" dirty="0" smtClean="0"/>
              <a:t> on “</a:t>
            </a:r>
            <a:r>
              <a:rPr lang="en-US" sz="1200" dirty="0" smtClean="0"/>
              <a:t>Topology-Varying Shape Matching and Modeling”</a:t>
            </a:r>
            <a:endParaRPr lang="en-US" dirty="0" smtClean="0"/>
          </a:p>
        </p:txBody>
      </p:sp>
      <p:sp>
        <p:nvSpPr>
          <p:cNvPr id="4" name="Slide Number Placeholder 3"/>
          <p:cNvSpPr>
            <a:spLocks noGrp="1"/>
          </p:cNvSpPr>
          <p:nvPr>
            <p:ph type="sldNum" sz="quarter" idx="10"/>
          </p:nvPr>
        </p:nvSpPr>
        <p:spPr/>
        <p:txBody>
          <a:bodyPr/>
          <a:lstStyle/>
          <a:p>
            <a:fld id="{29F15510-B45D-45B4-9F89-611A83EBAC3C}" type="slidenum">
              <a:rPr lang="en-US" smtClean="0"/>
              <a:t>1</a:t>
            </a:fld>
            <a:endParaRPr lang="en-US" dirty="0"/>
          </a:p>
        </p:txBody>
      </p:sp>
    </p:spTree>
    <p:extLst>
      <p:ext uri="{BB962C8B-B14F-4D97-AF65-F5344CB8AC3E}">
        <p14:creationId xmlns:p14="http://schemas.microsoft.com/office/powerpoint/2010/main" val="426326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For man-made objects, the recent focus is on </a:t>
            </a:r>
            <a:r>
              <a:rPr lang="en-US" b="0" dirty="0" smtClean="0">
                <a:latin typeface="Museo 700" panose="02000000000000000000" pitchFamily="50" charset="0"/>
              </a:rPr>
              <a:t>co-analysis</a:t>
            </a:r>
            <a:r>
              <a:rPr lang="en-US" baseline="0" dirty="0" smtClean="0"/>
              <a:t> methods where we try to extract consistent matching by looking for geometric or structural commonalities on the set. These methods, however, typically:</a:t>
            </a:r>
          </a:p>
          <a:p>
            <a:pPr marL="228600" indent="-228600">
              <a:buFont typeface="+mj-lt"/>
              <a:buAutoNum type="arabicPeriod"/>
            </a:pPr>
            <a:r>
              <a:rPr lang="en-US" b="1" baseline="0" dirty="0" smtClean="0"/>
              <a:t>result in coarse matches </a:t>
            </a:r>
            <a:r>
              <a:rPr lang="en-US" baseline="0" dirty="0" smtClean="0"/>
              <a:t>where multiple different parts end up matching to a single region</a:t>
            </a:r>
          </a:p>
          <a:p>
            <a:pPr marL="228600" indent="-228600">
              <a:buFont typeface="+mj-lt"/>
              <a:buAutoNum type="arabicPeriod"/>
            </a:pPr>
            <a:r>
              <a:rPr lang="en-US" baseline="0" dirty="0" smtClean="0"/>
              <a:t>Also, all parts </a:t>
            </a:r>
            <a:r>
              <a:rPr lang="en-US" b="1" baseline="0" dirty="0" smtClean="0"/>
              <a:t>are forced to </a:t>
            </a:r>
            <a:r>
              <a:rPr lang="en-US" baseline="0" dirty="0" smtClean="0"/>
              <a:t>belong to a specific grouping or </a:t>
            </a:r>
            <a:r>
              <a:rPr lang="en-US" b="1" baseline="0" dirty="0" smtClean="0"/>
              <a:t>label</a:t>
            </a:r>
            <a:endParaRPr lang="en-US" baseline="0" dirty="0" smtClean="0"/>
          </a:p>
          <a:p>
            <a:pPr marL="228600" indent="-228600">
              <a:buFont typeface="+mj-lt"/>
              <a:buAutoNum type="arabicPeriod"/>
            </a:pPr>
            <a:r>
              <a:rPr lang="en-US" baseline="0" dirty="0" smtClean="0"/>
              <a:t>Lastly, their </a:t>
            </a:r>
            <a:r>
              <a:rPr lang="en-US" b="1" baseline="0" dirty="0" smtClean="0"/>
              <a:t>performance is proportional </a:t>
            </a:r>
            <a:r>
              <a:rPr lang="en-US" baseline="0" dirty="0" smtClean="0"/>
              <a:t>to the size of set, making them </a:t>
            </a:r>
            <a:r>
              <a:rPr lang="en-US" b="1" baseline="0" dirty="0" smtClean="0"/>
              <a:t>less ideal for pairs</a:t>
            </a:r>
            <a:endParaRPr lang="en-US" b="1" dirty="0"/>
          </a:p>
        </p:txBody>
      </p:sp>
      <p:sp>
        <p:nvSpPr>
          <p:cNvPr id="4" name="Slide Number Placeholder 3"/>
          <p:cNvSpPr>
            <a:spLocks noGrp="1"/>
          </p:cNvSpPr>
          <p:nvPr>
            <p:ph type="sldNum" sz="quarter" idx="10"/>
          </p:nvPr>
        </p:nvSpPr>
        <p:spPr/>
        <p:txBody>
          <a:bodyPr/>
          <a:lstStyle/>
          <a:p>
            <a:fld id="{29F15510-B45D-45B4-9F89-611A83EBAC3C}" type="slidenum">
              <a:rPr lang="en-US" smtClean="0"/>
              <a:t>10</a:t>
            </a:fld>
            <a:endParaRPr lang="en-US" dirty="0"/>
          </a:p>
        </p:txBody>
      </p:sp>
    </p:spTree>
    <p:extLst>
      <p:ext uri="{BB962C8B-B14F-4D97-AF65-F5344CB8AC3E}">
        <p14:creationId xmlns:p14="http://schemas.microsoft.com/office/powerpoint/2010/main" val="71485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Another class of methods, </a:t>
            </a:r>
            <a:r>
              <a:rPr lang="en-US" b="1" dirty="0" smtClean="0"/>
              <a:t>more suitable for pairs</a:t>
            </a:r>
            <a:r>
              <a:rPr lang="en-US" dirty="0" smtClean="0"/>
              <a:t>, are the </a:t>
            </a:r>
            <a:r>
              <a:rPr lang="en-US" b="1" dirty="0" smtClean="0"/>
              <a:t>deformation-driven</a:t>
            </a:r>
            <a:r>
              <a:rPr lang="en-US" b="1" baseline="0" dirty="0" smtClean="0"/>
              <a:t> </a:t>
            </a:r>
            <a:r>
              <a:rPr lang="en-US" baseline="0" dirty="0" smtClean="0"/>
              <a:t>correspondence methods</a:t>
            </a:r>
          </a:p>
          <a:p>
            <a:pPr marL="171450" indent="-171450">
              <a:buFont typeface="Arial" panose="020B0604020202020204" pitchFamily="34" charset="0"/>
              <a:buChar char="•"/>
            </a:pPr>
            <a:r>
              <a:rPr lang="en-US" baseline="0" dirty="0" smtClean="0"/>
              <a:t>These methods build on the assumption that: </a:t>
            </a:r>
            <a:r>
              <a:rPr lang="en-US" b="1" baseline="0" dirty="0" smtClean="0"/>
              <a:t>the best matching</a:t>
            </a:r>
            <a:r>
              <a:rPr lang="en-US" baseline="0" dirty="0" smtClean="0"/>
              <a:t> is the one that guides a deformation of a shape to match a target with the least overall distortion</a:t>
            </a:r>
          </a:p>
          <a:p>
            <a:pPr marL="171450" indent="-171450">
              <a:buFont typeface="Arial" panose="020B0604020202020204" pitchFamily="34" charset="0"/>
              <a:buChar char="•"/>
            </a:pPr>
            <a:r>
              <a:rPr lang="en-US" b="1" dirty="0" smtClean="0"/>
              <a:t>{CLICK!}</a:t>
            </a:r>
            <a:r>
              <a:rPr lang="en-US" dirty="0" smtClean="0"/>
              <a:t> The</a:t>
            </a:r>
            <a:r>
              <a:rPr lang="en-US" baseline="0" dirty="0" smtClean="0"/>
              <a:t> intuition here is that significant twisting and bending typically indicates that some regions are incorrectly matched</a:t>
            </a:r>
            <a:endParaRPr lang="en-US" dirty="0"/>
          </a:p>
        </p:txBody>
      </p:sp>
      <p:sp>
        <p:nvSpPr>
          <p:cNvPr id="4" name="Slide Number Placeholder 3"/>
          <p:cNvSpPr>
            <a:spLocks noGrp="1"/>
          </p:cNvSpPr>
          <p:nvPr>
            <p:ph type="sldNum" sz="quarter" idx="10"/>
          </p:nvPr>
        </p:nvSpPr>
        <p:spPr/>
        <p:txBody>
          <a:bodyPr/>
          <a:lstStyle/>
          <a:p>
            <a:fld id="{85FD39C6-04F1-4C9E-872B-FCE5E9B28560}" type="slidenum">
              <a:rPr lang="en-US" smtClean="0"/>
              <a:t>11</a:t>
            </a:fld>
            <a:endParaRPr lang="en-US"/>
          </a:p>
        </p:txBody>
      </p:sp>
    </p:spTree>
    <p:extLst>
      <p:ext uri="{BB962C8B-B14F-4D97-AF65-F5344CB8AC3E}">
        <p14:creationId xmlns:p14="http://schemas.microsoft.com/office/powerpoint/2010/main" val="374936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our work, we are</a:t>
            </a:r>
            <a:r>
              <a:rPr lang="en-US" baseline="0" dirty="0" smtClean="0"/>
              <a:t> looking at adapting this strategy to matching </a:t>
            </a:r>
            <a:r>
              <a:rPr lang="en-US" b="1" baseline="0" dirty="0" smtClean="0"/>
              <a:t>geometrically and topologically different </a:t>
            </a:r>
            <a:r>
              <a:rPr lang="en-US" baseline="0" dirty="0" smtClean="0"/>
              <a:t>man-made shapes</a:t>
            </a:r>
          </a:p>
          <a:p>
            <a:pPr marL="171450" indent="-171450">
              <a:buFont typeface="Arial" panose="020B0604020202020204" pitchFamily="34" charset="0"/>
              <a:buChar char="•"/>
            </a:pPr>
            <a:r>
              <a:rPr lang="en-US" dirty="0" smtClean="0"/>
              <a:t>There are several challenges to overcome</a:t>
            </a:r>
          </a:p>
          <a:p>
            <a:pPr marL="228600" indent="-228600">
              <a:buFont typeface="+mj-lt"/>
              <a:buAutoNum type="arabicPeriod"/>
            </a:pPr>
            <a:r>
              <a:rPr lang="en-US" dirty="0" smtClean="0"/>
              <a:t>First, man-made objects are typically</a:t>
            </a:r>
            <a:r>
              <a:rPr lang="en-US" baseline="0" dirty="0" smtClean="0"/>
              <a:t> made of many </a:t>
            </a:r>
            <a:r>
              <a:rPr lang="en-US" b="1" baseline="0" dirty="0" smtClean="0"/>
              <a:t>disconnected</a:t>
            </a:r>
            <a:r>
              <a:rPr lang="en-US" baseline="0" dirty="0" smtClean="0"/>
              <a:t> components, </a:t>
            </a:r>
            <a:r>
              <a:rPr lang="en-US" b="1" baseline="0" dirty="0" smtClean="0"/>
              <a:t>we need a deformation model to supports that</a:t>
            </a:r>
          </a:p>
          <a:p>
            <a:pPr marL="228600" indent="-228600">
              <a:buFont typeface="+mj-lt"/>
              <a:buAutoNum type="arabicPeriod"/>
            </a:pPr>
            <a:r>
              <a:rPr lang="en-US" baseline="0" dirty="0" smtClean="0"/>
              <a:t>Second, we typically find </a:t>
            </a:r>
            <a:r>
              <a:rPr lang="en-US" b="1" baseline="0" dirty="0" smtClean="0"/>
              <a:t>semantically similar </a:t>
            </a:r>
            <a:r>
              <a:rPr lang="en-US" baseline="0" dirty="0" smtClean="0"/>
              <a:t>parts that are </a:t>
            </a:r>
            <a:r>
              <a:rPr lang="en-US" b="1" baseline="0" dirty="0" smtClean="0"/>
              <a:t>geometrically very different</a:t>
            </a:r>
            <a:r>
              <a:rPr lang="en-US" baseline="0" dirty="0" smtClean="0"/>
              <a:t>, so we need to be less sensitive to these differences</a:t>
            </a:r>
          </a:p>
          <a:p>
            <a:pPr marL="228600" indent="-228600">
              <a:buFont typeface="+mj-lt"/>
              <a:buAutoNum type="arabicPeriod"/>
            </a:pPr>
            <a:r>
              <a:rPr lang="en-US" baseline="0" dirty="0" smtClean="0"/>
              <a:t>Third, we need to handle the abundant </a:t>
            </a:r>
            <a:r>
              <a:rPr lang="en-US" b="1" baseline="0" dirty="0" smtClean="0"/>
              <a:t>discrepancy in part count </a:t>
            </a:r>
            <a:r>
              <a:rPr lang="en-US" baseline="0" dirty="0" smtClean="0"/>
              <a:t>and </a:t>
            </a:r>
            <a:r>
              <a:rPr lang="en-US" b="1" baseline="0" dirty="0" smtClean="0"/>
              <a:t>topology</a:t>
            </a:r>
            <a:r>
              <a:rPr lang="en-US" baseline="0" dirty="0" smtClean="0"/>
              <a:t> in man-made shapes</a:t>
            </a:r>
          </a:p>
        </p:txBody>
      </p:sp>
      <p:sp>
        <p:nvSpPr>
          <p:cNvPr id="4" name="Slide Number Placeholder 3"/>
          <p:cNvSpPr>
            <a:spLocks noGrp="1"/>
          </p:cNvSpPr>
          <p:nvPr>
            <p:ph type="sldNum" sz="quarter" idx="10"/>
          </p:nvPr>
        </p:nvSpPr>
        <p:spPr/>
        <p:txBody>
          <a:bodyPr/>
          <a:lstStyle/>
          <a:p>
            <a:fld id="{29F15510-B45D-45B4-9F89-611A83EBAC3C}" type="slidenum">
              <a:rPr lang="en-US" smtClean="0"/>
              <a:t>12</a:t>
            </a:fld>
            <a:endParaRPr lang="en-US" dirty="0"/>
          </a:p>
        </p:txBody>
      </p:sp>
    </p:spTree>
    <p:extLst>
      <p:ext uri="{BB962C8B-B14F-4D97-AF65-F5344CB8AC3E}">
        <p14:creationId xmlns:p14="http://schemas.microsoft.com/office/powerpoint/2010/main" val="2847348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 address these issues by proposing the “</a:t>
            </a:r>
            <a:r>
              <a:rPr lang="en-US" b="1" dirty="0" smtClean="0"/>
              <a:t>GeoTopo transform</a:t>
            </a:r>
            <a:r>
              <a:rPr lang="en-US" dirty="0" smtClean="0"/>
              <a:t>”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A deformation-driven, correspondence search, </a:t>
            </a:r>
            <a:r>
              <a:rPr lang="en-US" b="0" dirty="0" smtClean="0"/>
              <a:t>that</a:t>
            </a:r>
            <a:endParaRPr lang="en-US" b="1" dirty="0" smtClean="0"/>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Computes piece-wise fine-grained </a:t>
            </a:r>
            <a:r>
              <a:rPr lang="en-US" baseline="0" dirty="0" smtClean="0"/>
              <a:t>part correspondences</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It supports topological changes including part splitting and merging</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It does not need any prior information and is not limited to a fixed number of parts</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It is also efficient to compute  </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And it is designed to handle shape pairs </a:t>
            </a:r>
          </a:p>
        </p:txBody>
      </p:sp>
      <p:sp>
        <p:nvSpPr>
          <p:cNvPr id="4" name="Slide Number Placeholder 3"/>
          <p:cNvSpPr>
            <a:spLocks noGrp="1"/>
          </p:cNvSpPr>
          <p:nvPr>
            <p:ph type="sldNum" sz="quarter" idx="10"/>
          </p:nvPr>
        </p:nvSpPr>
        <p:spPr/>
        <p:txBody>
          <a:bodyPr/>
          <a:lstStyle/>
          <a:p>
            <a:fld id="{85FD39C6-04F1-4C9E-872B-FCE5E9B28560}" type="slidenum">
              <a:rPr lang="en-US" smtClean="0"/>
              <a:t>13</a:t>
            </a:fld>
            <a:endParaRPr lang="en-US"/>
          </a:p>
        </p:txBody>
      </p:sp>
    </p:spTree>
    <p:extLst>
      <p:ext uri="{BB962C8B-B14F-4D97-AF65-F5344CB8AC3E}">
        <p14:creationId xmlns:p14="http://schemas.microsoft.com/office/powerpoint/2010/main" val="2482571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Our two</a:t>
            </a:r>
            <a:r>
              <a:rPr lang="en-US" baseline="0" dirty="0" smtClean="0"/>
              <a:t> key contributions are:</a:t>
            </a:r>
            <a:endParaRPr lang="en-US" dirty="0" smtClean="0"/>
          </a:p>
          <a:p>
            <a:pPr marL="228600" indent="-228600">
              <a:buFont typeface="+mj-lt"/>
              <a:buAutoNum type="arabicPeriod"/>
            </a:pPr>
            <a:r>
              <a:rPr lang="en-US" b="1" baseline="0" dirty="0" smtClean="0"/>
              <a:t>A deformation model </a:t>
            </a:r>
            <a:r>
              <a:rPr lang="en-US" baseline="0" dirty="0" smtClean="0"/>
              <a:t>that supports topological changes </a:t>
            </a:r>
          </a:p>
          <a:p>
            <a:pPr marL="228600" indent="-228600">
              <a:buFont typeface="+mj-lt"/>
              <a:buAutoNum type="arabicPeriod"/>
            </a:pPr>
            <a:r>
              <a:rPr lang="en-US" baseline="0" dirty="0" smtClean="0"/>
              <a:t>And second, </a:t>
            </a:r>
            <a:r>
              <a:rPr lang="en-US" b="1" baseline="0" dirty="0" smtClean="0"/>
              <a:t>an energy </a:t>
            </a:r>
            <a:r>
              <a:rPr lang="en-US" baseline="0" dirty="0" smtClean="0"/>
              <a:t>that captures structural distortions, which we use to guide our correspondence search</a:t>
            </a:r>
            <a:endParaRPr lang="en-US" dirty="0"/>
          </a:p>
        </p:txBody>
      </p:sp>
      <p:sp>
        <p:nvSpPr>
          <p:cNvPr id="4" name="Slide Number Placeholder 3"/>
          <p:cNvSpPr>
            <a:spLocks noGrp="1"/>
          </p:cNvSpPr>
          <p:nvPr>
            <p:ph type="sldNum" sz="quarter" idx="10"/>
          </p:nvPr>
        </p:nvSpPr>
        <p:spPr/>
        <p:txBody>
          <a:bodyPr/>
          <a:lstStyle/>
          <a:p>
            <a:fld id="{85FD39C6-04F1-4C9E-872B-FCE5E9B28560}" type="slidenum">
              <a:rPr lang="en-US" smtClean="0"/>
              <a:t>14</a:t>
            </a:fld>
            <a:endParaRPr lang="en-US"/>
          </a:p>
        </p:txBody>
      </p:sp>
    </p:spTree>
    <p:extLst>
      <p:ext uri="{BB962C8B-B14F-4D97-AF65-F5344CB8AC3E}">
        <p14:creationId xmlns:p14="http://schemas.microsoft.com/office/powerpoint/2010/main" val="165712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Our proposed deformation model</a:t>
            </a:r>
            <a:r>
              <a:rPr lang="en-US" dirty="0" smtClean="0"/>
              <a:t> is suitable</a:t>
            </a:r>
            <a:r>
              <a:rPr lang="en-US" baseline="0" dirty="0" smtClean="0"/>
              <a:t> for man-made shapes</a:t>
            </a:r>
          </a:p>
          <a:p>
            <a:pPr marL="228600" indent="-228600">
              <a:buFont typeface="+mj-lt"/>
              <a:buAutoNum type="arabicPeriod"/>
            </a:pPr>
            <a:r>
              <a:rPr lang="en-US" baseline="0" dirty="0" smtClean="0"/>
              <a:t>It is a simple deform-to-fit process, with structure-preservation, </a:t>
            </a:r>
          </a:p>
          <a:p>
            <a:pPr marL="228600" indent="-228600">
              <a:buFont typeface="+mj-lt"/>
              <a:buAutoNum type="arabicPeriod"/>
            </a:pPr>
            <a:r>
              <a:rPr lang="en-US" baseline="0" dirty="0" smtClean="0"/>
              <a:t>It supports disconnected components</a:t>
            </a:r>
          </a:p>
          <a:p>
            <a:pPr marL="228600" indent="-228600">
              <a:buFont typeface="+mj-lt"/>
              <a:buAutoNum type="arabicPeriod"/>
            </a:pPr>
            <a:r>
              <a:rPr lang="en-US" baseline="0" dirty="0" smtClean="0"/>
              <a:t>And it supports changes in topology, so we can also include </a:t>
            </a:r>
            <a:r>
              <a:rPr lang="en-US" b="1" baseline="0" dirty="0" smtClean="0"/>
              <a:t>one-to-many</a:t>
            </a:r>
            <a:r>
              <a:rPr lang="en-US" baseline="0" dirty="0" smtClean="0"/>
              <a:t> correspondences in our search</a:t>
            </a:r>
          </a:p>
        </p:txBody>
      </p:sp>
      <p:sp>
        <p:nvSpPr>
          <p:cNvPr id="4" name="Slide Number Placeholder 3"/>
          <p:cNvSpPr>
            <a:spLocks noGrp="1"/>
          </p:cNvSpPr>
          <p:nvPr>
            <p:ph type="sldNum" sz="quarter" idx="10"/>
          </p:nvPr>
        </p:nvSpPr>
        <p:spPr/>
        <p:txBody>
          <a:bodyPr/>
          <a:lstStyle/>
          <a:p>
            <a:fld id="{85FD39C6-04F1-4C9E-872B-FCE5E9B28560}" type="slidenum">
              <a:rPr lang="en-US" smtClean="0"/>
              <a:t>15</a:t>
            </a:fld>
            <a:endParaRPr lang="en-US"/>
          </a:p>
        </p:txBody>
      </p:sp>
    </p:spTree>
    <p:extLst>
      <p:ext uri="{BB962C8B-B14F-4D97-AF65-F5344CB8AC3E}">
        <p14:creationId xmlns:p14="http://schemas.microsoft.com/office/powerpoint/2010/main" val="69526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Our proposed energy </a:t>
            </a:r>
            <a:r>
              <a:rPr lang="en-US" dirty="0" smtClean="0"/>
              <a:t>tries</a:t>
            </a:r>
            <a:r>
              <a:rPr lang="en-US" baseline="0" dirty="0" smtClean="0"/>
              <a:t> to encode structural distortions by considering three terms for a deforming shape:</a:t>
            </a:r>
          </a:p>
          <a:p>
            <a:pPr marL="228600" indent="-228600">
              <a:buFont typeface="+mj-lt"/>
              <a:buAutoNum type="arabicPeriod"/>
            </a:pPr>
            <a:r>
              <a:rPr lang="en-US" baseline="0" dirty="0" smtClean="0"/>
              <a:t>The first is the </a:t>
            </a:r>
            <a:r>
              <a:rPr lang="en-US" b="1" baseline="0" dirty="0" smtClean="0"/>
              <a:t>parts distortion term</a:t>
            </a:r>
            <a:r>
              <a:rPr lang="en-US" baseline="0" dirty="0" smtClean="0"/>
              <a:t>, were we penalize large deviations in the original part arrangements </a:t>
            </a:r>
          </a:p>
          <a:p>
            <a:pPr marL="228600" indent="-228600">
              <a:buFont typeface="+mj-lt"/>
              <a:buAutoNum type="arabicPeriod"/>
            </a:pPr>
            <a:r>
              <a:rPr lang="en-US" baseline="0" dirty="0" smtClean="0"/>
              <a:t>The second is a </a:t>
            </a:r>
            <a:r>
              <a:rPr lang="en-US" b="1" baseline="0" dirty="0" smtClean="0"/>
              <a:t>connectivity term</a:t>
            </a:r>
            <a:r>
              <a:rPr lang="en-US" baseline="0" dirty="0" smtClean="0"/>
              <a:t>, that favors assigning correspondences that keep connected parts close to each other</a:t>
            </a:r>
          </a:p>
          <a:p>
            <a:pPr marL="228600" indent="-228600">
              <a:buFont typeface="+mj-lt"/>
              <a:buAutoNum type="arabicPeriod"/>
            </a:pPr>
            <a:r>
              <a:rPr lang="en-US" baseline="0" dirty="0" smtClean="0"/>
              <a:t>And the third is a </a:t>
            </a:r>
            <a:r>
              <a:rPr lang="en-US" b="1" baseline="0" dirty="0" smtClean="0"/>
              <a:t>solidity measure for parts changing topology</a:t>
            </a:r>
            <a:r>
              <a:rPr lang="en-US" baseline="0" dirty="0" smtClean="0"/>
              <a:t>, for example when a single part is expect to split into many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5FD39C6-04F1-4C9E-872B-FCE5E9B28560}" type="slidenum">
              <a:rPr lang="en-US" smtClean="0"/>
              <a:t>16</a:t>
            </a:fld>
            <a:endParaRPr lang="en-US"/>
          </a:p>
        </p:txBody>
      </p:sp>
    </p:spTree>
    <p:extLst>
      <p:ext uri="{BB962C8B-B14F-4D97-AF65-F5344CB8AC3E}">
        <p14:creationId xmlns:p14="http://schemas.microsoft.com/office/powerpoint/2010/main" val="168191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Given</a:t>
            </a:r>
            <a:r>
              <a:rPr lang="en-US" baseline="0" dirty="0" smtClean="0"/>
              <a:t> our deformation model and the distortion, we compute the best correspondence by expanding a search tree and looking for the best matching, which is the one with the least amount of energy</a:t>
            </a:r>
          </a:p>
          <a:p>
            <a:pPr marL="171450" indent="-171450">
              <a:buFont typeface="Arial" panose="020B0604020202020204" pitchFamily="34" charset="0"/>
              <a:buChar char="•"/>
            </a:pPr>
            <a:r>
              <a:rPr lang="en-US" dirty="0" smtClean="0"/>
              <a:t>Each path to</a:t>
            </a:r>
            <a:r>
              <a:rPr lang="en-US" baseline="0" dirty="0" smtClean="0"/>
              <a:t> a leaf node represents a set of matches for all parts on the source to some parts on the target</a:t>
            </a:r>
          </a:p>
          <a:p>
            <a:pPr marL="171450" indent="-171450">
              <a:buFont typeface="Arial" panose="020B0604020202020204" pitchFamily="34" charset="0"/>
              <a:buChar char="•"/>
            </a:pPr>
            <a:r>
              <a:rPr lang="en-US" dirty="0" smtClean="0"/>
              <a:t>The search space of possible assignments can</a:t>
            </a:r>
            <a:r>
              <a:rPr lang="en-US" baseline="0" dirty="0" smtClean="0"/>
              <a:t> grow </a:t>
            </a:r>
            <a:r>
              <a:rPr lang="en-US" dirty="0" smtClean="0"/>
              <a:t>exponentially</a:t>
            </a:r>
          </a:p>
          <a:p>
            <a:pPr marL="171450" indent="-171450">
              <a:buFont typeface="Arial" panose="020B0604020202020204" pitchFamily="34" charset="0"/>
              <a:buChar char="•"/>
            </a:pPr>
            <a:r>
              <a:rPr lang="en-US" baseline="0" dirty="0" smtClean="0"/>
              <a:t>So, we apply a variant of beam search with some pruning rules to speed up the search</a:t>
            </a:r>
            <a:endParaRPr lang="en-US" dirty="0"/>
          </a:p>
        </p:txBody>
      </p:sp>
      <p:sp>
        <p:nvSpPr>
          <p:cNvPr id="4" name="Slide Number Placeholder 3"/>
          <p:cNvSpPr>
            <a:spLocks noGrp="1"/>
          </p:cNvSpPr>
          <p:nvPr>
            <p:ph type="sldNum" sz="quarter" idx="10"/>
          </p:nvPr>
        </p:nvSpPr>
        <p:spPr/>
        <p:txBody>
          <a:bodyPr/>
          <a:lstStyle/>
          <a:p>
            <a:fld id="{85FD39C6-04F1-4C9E-872B-FCE5E9B28560}" type="slidenum">
              <a:rPr lang="en-US" smtClean="0"/>
              <a:t>17</a:t>
            </a:fld>
            <a:endParaRPr lang="en-US"/>
          </a:p>
        </p:txBody>
      </p:sp>
    </p:spTree>
    <p:extLst>
      <p:ext uri="{BB962C8B-B14F-4D97-AF65-F5344CB8AC3E}">
        <p14:creationId xmlns:p14="http://schemas.microsoft.com/office/powerpoint/2010/main" val="211985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Here, we show some results obtained using our algorithm</a:t>
            </a:r>
          </a:p>
          <a:p>
            <a:pPr marL="171450" indent="-171450">
              <a:buFont typeface="Arial" panose="020B0604020202020204" pitchFamily="34" charset="0"/>
              <a:buChar char="•"/>
            </a:pPr>
            <a:r>
              <a:rPr lang="en-US" baseline="0" dirty="0" smtClean="0"/>
              <a:t>Note the </a:t>
            </a:r>
            <a:r>
              <a:rPr lang="en-US" b="1" baseline="0" dirty="0" smtClean="0"/>
              <a:t>fine-grained part correspondences </a:t>
            </a:r>
            <a:r>
              <a:rPr lang="en-US" baseline="0" dirty="0" smtClean="0"/>
              <a:t>that have not been searched for in previous works, all found without supervision!</a:t>
            </a:r>
          </a:p>
        </p:txBody>
      </p:sp>
      <p:sp>
        <p:nvSpPr>
          <p:cNvPr id="4" name="Slide Number Placeholder 3"/>
          <p:cNvSpPr>
            <a:spLocks noGrp="1"/>
          </p:cNvSpPr>
          <p:nvPr>
            <p:ph type="sldNum" sz="quarter" idx="10"/>
          </p:nvPr>
        </p:nvSpPr>
        <p:spPr/>
        <p:txBody>
          <a:bodyPr/>
          <a:lstStyle/>
          <a:p>
            <a:fld id="{85FD39C6-04F1-4C9E-872B-FCE5E9B28560}" type="slidenum">
              <a:rPr lang="en-US" smtClean="0"/>
              <a:t>18</a:t>
            </a:fld>
            <a:endParaRPr lang="en-US"/>
          </a:p>
        </p:txBody>
      </p:sp>
    </p:spTree>
    <p:extLst>
      <p:ext uri="{BB962C8B-B14F-4D97-AF65-F5344CB8AC3E}">
        <p14:creationId xmlns:p14="http://schemas.microsoft.com/office/powerpoint/2010/main" val="450031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We see our method can work on different shape classes with many parts</a:t>
            </a:r>
            <a:endParaRPr lang="en-US" dirty="0" smtClean="0"/>
          </a:p>
          <a:p>
            <a:pPr marL="171450" indent="-171450">
              <a:buFont typeface="Arial" panose="020B0604020202020204" pitchFamily="34" charset="0"/>
              <a:buChar char="•"/>
            </a:pPr>
            <a:r>
              <a:rPr lang="en-US" baseline="0" dirty="0" smtClean="0"/>
              <a:t>We used the same settings on all of these results</a:t>
            </a:r>
          </a:p>
        </p:txBody>
      </p:sp>
      <p:sp>
        <p:nvSpPr>
          <p:cNvPr id="4" name="Slide Number Placeholder 3"/>
          <p:cNvSpPr>
            <a:spLocks noGrp="1"/>
          </p:cNvSpPr>
          <p:nvPr>
            <p:ph type="sldNum" sz="quarter" idx="10"/>
          </p:nvPr>
        </p:nvSpPr>
        <p:spPr/>
        <p:txBody>
          <a:bodyPr/>
          <a:lstStyle/>
          <a:p>
            <a:fld id="{85FD39C6-04F1-4C9E-872B-FCE5E9B28560}" type="slidenum">
              <a:rPr lang="en-US" smtClean="0"/>
              <a:t>19</a:t>
            </a:fld>
            <a:endParaRPr lang="en-US"/>
          </a:p>
        </p:txBody>
      </p:sp>
    </p:spTree>
    <p:extLst>
      <p:ext uri="{BB962C8B-B14F-4D97-AF65-F5344CB8AC3E}">
        <p14:creationId xmlns:p14="http://schemas.microsoft.com/office/powerpoint/2010/main" val="24501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700" b="1" dirty="0" smtClean="0"/>
              <a:t>[CLICK!]  </a:t>
            </a:r>
            <a:r>
              <a:rPr lang="en-US" sz="700" dirty="0" smtClean="0"/>
              <a:t> 3D modeling is hard, especially for man-made objects with complex structure. Often requiring</a:t>
            </a:r>
            <a:r>
              <a:rPr lang="en-US" sz="700" baseline="0" dirty="0" smtClean="0"/>
              <a:t> designers and artists years to master the toolsets</a:t>
            </a:r>
            <a:endParaRPr lang="en-US" sz="700" dirty="0" smtClean="0"/>
          </a:p>
          <a:p>
            <a:pPr marL="171450" indent="-171450">
              <a:buFont typeface="Arial" panose="020B0604020202020204" pitchFamily="34" charset="0"/>
              <a:buChar char="•"/>
            </a:pPr>
            <a:endParaRPr lang="en-US" sz="700" dirty="0" smtClean="0"/>
          </a:p>
          <a:p>
            <a:pPr marL="171450" indent="-171450">
              <a:buFont typeface="Arial" panose="020B0604020202020204" pitchFamily="34" charset="0"/>
              <a:buChar char="•"/>
            </a:pPr>
            <a:r>
              <a:rPr lang="en-US" sz="700" dirty="0" smtClean="0"/>
              <a:t>The reuse of existing assets</a:t>
            </a:r>
            <a:r>
              <a:rPr lang="en-US" sz="700" b="1" dirty="0" smtClean="0"/>
              <a:t>, can simplify the process </a:t>
            </a:r>
            <a:r>
              <a:rPr lang="en-US" sz="700" dirty="0" smtClean="0"/>
              <a:t>and is useful for rapid prototyping of ideas for both novice and professional users</a:t>
            </a:r>
            <a:endParaRPr lang="en-US" sz="700" dirty="0"/>
          </a:p>
        </p:txBody>
      </p:sp>
      <p:sp>
        <p:nvSpPr>
          <p:cNvPr id="4" name="Slide Number Placeholder 3"/>
          <p:cNvSpPr>
            <a:spLocks noGrp="1"/>
          </p:cNvSpPr>
          <p:nvPr>
            <p:ph type="sldNum" sz="quarter" idx="10"/>
          </p:nvPr>
        </p:nvSpPr>
        <p:spPr/>
        <p:txBody>
          <a:bodyPr/>
          <a:lstStyle/>
          <a:p>
            <a:fld id="{29F15510-B45D-45B4-9F89-611A83EBAC3C}" type="slidenum">
              <a:rPr lang="en-US" smtClean="0"/>
              <a:t>2</a:t>
            </a:fld>
            <a:endParaRPr lang="en-US" dirty="0"/>
          </a:p>
        </p:txBody>
      </p:sp>
    </p:spTree>
    <p:extLst>
      <p:ext uri="{BB962C8B-B14F-4D97-AF65-F5344CB8AC3E}">
        <p14:creationId xmlns:p14="http://schemas.microsoft.com/office/powerpoint/2010/main" val="2172663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quantitatively evaluate our </a:t>
            </a:r>
            <a:r>
              <a:rPr lang="en-US" baseline="0" dirty="0" smtClean="0"/>
              <a:t>performance, we created a labeled ground truth set of 75 complex shapes covering 5 categories</a:t>
            </a:r>
          </a:p>
        </p:txBody>
      </p:sp>
      <p:sp>
        <p:nvSpPr>
          <p:cNvPr id="4" name="Slide Number Placeholder 3"/>
          <p:cNvSpPr>
            <a:spLocks noGrp="1"/>
          </p:cNvSpPr>
          <p:nvPr>
            <p:ph type="sldNum" sz="quarter" idx="10"/>
          </p:nvPr>
        </p:nvSpPr>
        <p:spPr/>
        <p:txBody>
          <a:bodyPr/>
          <a:lstStyle/>
          <a:p>
            <a:fld id="{85FD39C6-04F1-4C9E-872B-FCE5E9B28560}" type="slidenum">
              <a:rPr lang="en-US" smtClean="0"/>
              <a:t>20</a:t>
            </a:fld>
            <a:endParaRPr lang="en-US"/>
          </a:p>
        </p:txBody>
      </p:sp>
    </p:spTree>
    <p:extLst>
      <p:ext uri="{BB962C8B-B14F-4D97-AF65-F5344CB8AC3E}">
        <p14:creationId xmlns:p14="http://schemas.microsoft.com/office/powerpoint/2010/main" val="179099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evaluated against three past methods:</a:t>
            </a:r>
          </a:p>
          <a:p>
            <a:pPr marL="171450" indent="-171450">
              <a:buFont typeface="Arial" panose="020B0604020202020204" pitchFamily="34" charset="0"/>
              <a:buChar char="•"/>
            </a:pPr>
            <a:r>
              <a:rPr lang="en-US" dirty="0" smtClean="0"/>
              <a:t>The first is a baseline method, that </a:t>
            </a:r>
            <a:r>
              <a:rPr lang="en-US" baseline="0" dirty="0" smtClean="0"/>
              <a:t>supports shape pairs, and finely matches parts by comparing the similarity of their bounding boxes</a:t>
            </a:r>
          </a:p>
          <a:p>
            <a:pPr marL="171450" indent="-171450">
              <a:buFont typeface="Arial" panose="020B0604020202020204" pitchFamily="34" charset="0"/>
              <a:buChar char="•"/>
            </a:pPr>
            <a:r>
              <a:rPr lang="en-US" dirty="0" smtClean="0"/>
              <a:t>The other two methods are recent co-analysis</a:t>
            </a:r>
            <a:r>
              <a:rPr lang="en-US" baseline="0" dirty="0" smtClean="0"/>
              <a:t> methods </a:t>
            </a:r>
          </a:p>
          <a:p>
            <a:pPr marL="171450" indent="-171450">
              <a:buFont typeface="Arial" panose="020B0604020202020204" pitchFamily="34" charset="0"/>
              <a:buChar char="•"/>
            </a:pPr>
            <a:r>
              <a:rPr lang="en-US" dirty="0" smtClean="0"/>
              <a:t>One method uses</a:t>
            </a:r>
            <a:r>
              <a:rPr lang="en-US" baseline="0" dirty="0" smtClean="0"/>
              <a:t> the concept of </a:t>
            </a:r>
            <a:r>
              <a:rPr lang="en-US" dirty="0" smtClean="0"/>
              <a:t>recurring part arrangements, </a:t>
            </a:r>
            <a:r>
              <a:rPr lang="en-US" baseline="0" dirty="0" smtClean="0"/>
              <a:t>and the other is the deformable part-based templates that have been tested on large datasets and supports poorly segmented input models</a:t>
            </a:r>
            <a:endParaRPr lang="en-US" dirty="0"/>
          </a:p>
        </p:txBody>
      </p:sp>
      <p:sp>
        <p:nvSpPr>
          <p:cNvPr id="4" name="Slide Number Placeholder 3"/>
          <p:cNvSpPr>
            <a:spLocks noGrp="1"/>
          </p:cNvSpPr>
          <p:nvPr>
            <p:ph type="sldNum" sz="quarter" idx="10"/>
          </p:nvPr>
        </p:nvSpPr>
        <p:spPr/>
        <p:txBody>
          <a:bodyPr/>
          <a:lstStyle/>
          <a:p>
            <a:fld id="{85FD39C6-04F1-4C9E-872B-FCE5E9B28560}" type="slidenum">
              <a:rPr lang="en-US" smtClean="0"/>
              <a:t>21</a:t>
            </a:fld>
            <a:endParaRPr lang="en-US"/>
          </a:p>
        </p:txBody>
      </p:sp>
    </p:spTree>
    <p:extLst>
      <p:ext uri="{BB962C8B-B14F-4D97-AF65-F5344CB8AC3E}">
        <p14:creationId xmlns:p14="http://schemas.microsoft.com/office/powerpoint/2010/main" val="295686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table shows the</a:t>
            </a:r>
            <a:r>
              <a:rPr lang="en-US" baseline="0" dirty="0" smtClean="0"/>
              <a:t> evaluation with the baseline method on </a:t>
            </a:r>
            <a:r>
              <a:rPr lang="en-US" b="1" baseline="0" dirty="0" smtClean="0"/>
              <a:t>fine-grained</a:t>
            </a:r>
            <a:r>
              <a:rPr lang="en-US" baseline="0" dirty="0" smtClean="0"/>
              <a:t> part correspondences</a:t>
            </a:r>
          </a:p>
          <a:p>
            <a:pPr marL="171450" indent="-171450">
              <a:buFont typeface="Arial" panose="020B0604020202020204" pitchFamily="34" charset="0"/>
              <a:buChar char="•"/>
            </a:pPr>
            <a:r>
              <a:rPr lang="en-US" baseline="0" dirty="0" smtClean="0"/>
              <a:t>As we can see, our method outperforms the baseline in all categories in both the precision of the correspondences and its recall</a:t>
            </a:r>
          </a:p>
        </p:txBody>
      </p:sp>
      <p:sp>
        <p:nvSpPr>
          <p:cNvPr id="4" name="Slide Number Placeholder 3"/>
          <p:cNvSpPr>
            <a:spLocks noGrp="1"/>
          </p:cNvSpPr>
          <p:nvPr>
            <p:ph type="sldNum" sz="quarter" idx="10"/>
          </p:nvPr>
        </p:nvSpPr>
        <p:spPr/>
        <p:txBody>
          <a:bodyPr/>
          <a:lstStyle/>
          <a:p>
            <a:fld id="{85FD39C6-04F1-4C9E-872B-FCE5E9B28560}" type="slidenum">
              <a:rPr lang="en-US" smtClean="0"/>
              <a:t>22</a:t>
            </a:fld>
            <a:endParaRPr lang="en-US"/>
          </a:p>
        </p:txBody>
      </p:sp>
    </p:spTree>
    <p:extLst>
      <p:ext uri="{BB962C8B-B14F-4D97-AF65-F5344CB8AC3E}">
        <p14:creationId xmlns:p14="http://schemas.microsoft.com/office/powerpoint/2010/main" val="1713753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for comparing</a:t>
            </a:r>
            <a:r>
              <a:rPr lang="en-US" baseline="0" dirty="0" smtClean="0"/>
              <a:t> with co-analysis methods, we used a coarse labeling of the ground truth</a:t>
            </a:r>
          </a:p>
          <a:p>
            <a:pPr marL="171450" indent="-171450">
              <a:buFont typeface="Arial" panose="020B0604020202020204" pitchFamily="34" charset="0"/>
              <a:buChar char="•"/>
            </a:pPr>
            <a:r>
              <a:rPr lang="en-US" baseline="0" dirty="0" smtClean="0"/>
              <a:t>In this table we also see that we outperform all past methods on the coarse correspondence</a:t>
            </a:r>
          </a:p>
          <a:p>
            <a:pPr marL="171450" indent="-171450">
              <a:buFont typeface="Arial" panose="020B0604020202020204" pitchFamily="34" charset="0"/>
              <a:buChar char="•"/>
            </a:pPr>
            <a:r>
              <a:rPr lang="en-US" baseline="0" dirty="0" smtClean="0"/>
              <a:t>More notably we achieve high relative accuracy for the table set and the bike set which exhibit complexity in terms of number of parts and how they connect to each other</a:t>
            </a:r>
            <a:endParaRPr lang="en-US" dirty="0"/>
          </a:p>
        </p:txBody>
      </p:sp>
      <p:sp>
        <p:nvSpPr>
          <p:cNvPr id="4" name="Slide Number Placeholder 3"/>
          <p:cNvSpPr>
            <a:spLocks noGrp="1"/>
          </p:cNvSpPr>
          <p:nvPr>
            <p:ph type="sldNum" sz="quarter" idx="10"/>
          </p:nvPr>
        </p:nvSpPr>
        <p:spPr/>
        <p:txBody>
          <a:bodyPr/>
          <a:lstStyle/>
          <a:p>
            <a:fld id="{85FD39C6-04F1-4C9E-872B-FCE5E9B28560}" type="slidenum">
              <a:rPr lang="en-US" smtClean="0"/>
              <a:t>23</a:t>
            </a:fld>
            <a:endParaRPr lang="en-US"/>
          </a:p>
        </p:txBody>
      </p:sp>
    </p:spTree>
    <p:extLst>
      <p:ext uri="{BB962C8B-B14F-4D97-AF65-F5344CB8AC3E}">
        <p14:creationId xmlns:p14="http://schemas.microsoft.com/office/powerpoint/2010/main" val="4100157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Two main limitations that affect</a:t>
            </a:r>
            <a:r>
              <a:rPr lang="en-US" baseline="0" dirty="0" smtClean="0"/>
              <a:t> the quality of our results are:</a:t>
            </a:r>
          </a:p>
          <a:p>
            <a:pPr marL="228600" indent="-228600">
              <a:buFont typeface="+mj-lt"/>
              <a:buAutoNum type="arabicPeriod"/>
            </a:pPr>
            <a:r>
              <a:rPr lang="en-US" baseline="0" dirty="0" smtClean="0"/>
              <a:t>the initial segmentation of the input shapes. We can see that the arms on one robot is only partially matched with the other since they are segmented into multiple segment on one but not the other</a:t>
            </a:r>
          </a:p>
          <a:p>
            <a:pPr marL="228600" indent="-228600">
              <a:buFont typeface="+mj-lt"/>
              <a:buAutoNum type="arabicPeriod"/>
            </a:pPr>
            <a:r>
              <a:rPr lang="en-US" baseline="0" dirty="0" smtClean="0"/>
              <a:t>Second, our measure can still be greatly affected by large geometric and topological differences, for example, here we see that the wheels on the bike and tricycle models are not matched</a:t>
            </a:r>
            <a:endParaRPr lang="en-US" dirty="0"/>
          </a:p>
        </p:txBody>
      </p:sp>
      <p:sp>
        <p:nvSpPr>
          <p:cNvPr id="4" name="Slide Number Placeholder 3"/>
          <p:cNvSpPr>
            <a:spLocks noGrp="1"/>
          </p:cNvSpPr>
          <p:nvPr>
            <p:ph type="sldNum" sz="quarter" idx="10"/>
          </p:nvPr>
        </p:nvSpPr>
        <p:spPr/>
        <p:txBody>
          <a:bodyPr/>
          <a:lstStyle/>
          <a:p>
            <a:fld id="{85FD39C6-04F1-4C9E-872B-FCE5E9B28560}" type="slidenum">
              <a:rPr lang="en-US" smtClean="0"/>
              <a:t>24</a:t>
            </a:fld>
            <a:endParaRPr lang="en-US"/>
          </a:p>
        </p:txBody>
      </p:sp>
    </p:spTree>
    <p:extLst>
      <p:ext uri="{BB962C8B-B14F-4D97-AF65-F5344CB8AC3E}">
        <p14:creationId xmlns:p14="http://schemas.microsoft.com/office/powerpoint/2010/main" val="3691528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Our second major contribution is the development of a an algorithm for </a:t>
            </a:r>
            <a:r>
              <a:rPr lang="en-US" sz="1200" dirty="0" smtClean="0"/>
              <a:t>Topology-Varying Shape Blending</a:t>
            </a:r>
            <a:endParaRPr lang="en-US" sz="1800" dirty="0"/>
          </a:p>
        </p:txBody>
      </p:sp>
      <p:sp>
        <p:nvSpPr>
          <p:cNvPr id="4" name="Slide Number Placeholder 3"/>
          <p:cNvSpPr>
            <a:spLocks noGrp="1"/>
          </p:cNvSpPr>
          <p:nvPr>
            <p:ph type="sldNum" sz="quarter" idx="10"/>
          </p:nvPr>
        </p:nvSpPr>
        <p:spPr/>
        <p:txBody>
          <a:bodyPr/>
          <a:lstStyle/>
          <a:p>
            <a:fld id="{29F15510-B45D-45B4-9F89-611A83EBAC3C}" type="slidenum">
              <a:rPr lang="en-US" smtClean="0"/>
              <a:t>25</a:t>
            </a:fld>
            <a:endParaRPr lang="en-US" dirty="0"/>
          </a:p>
        </p:txBody>
      </p:sp>
    </p:spTree>
    <p:extLst>
      <p:ext uri="{BB962C8B-B14F-4D97-AF65-F5344CB8AC3E}">
        <p14:creationId xmlns:p14="http://schemas.microsoft.com/office/powerpoint/2010/main" val="587795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I mentioned, recent efforts on shape creation from existing examples </a:t>
            </a:r>
            <a:r>
              <a:rPr lang="en-US" b="1" dirty="0" smtClean="0"/>
              <a:t>mainly</a:t>
            </a:r>
            <a:r>
              <a:rPr lang="en-US" dirty="0" smtClean="0"/>
              <a:t> applied </a:t>
            </a:r>
            <a:r>
              <a:rPr lang="en-US" b="1" dirty="0" smtClean="0"/>
              <a:t>recombination</a:t>
            </a:r>
            <a:r>
              <a:rPr lang="en-US" dirty="0" smtClean="0"/>
              <a:t> of </a:t>
            </a:r>
            <a:r>
              <a:rPr lang="en-US" b="1" dirty="0" smtClean="0"/>
              <a:t>compatible part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However, the expected output from these methods is quite limited,</a:t>
            </a:r>
            <a:r>
              <a:rPr lang="en-US" baseline="0" dirty="0" smtClean="0"/>
              <a:t> as they do not perform continuous blending</a:t>
            </a:r>
            <a:endParaRPr lang="en-US" dirty="0" smtClean="0"/>
          </a:p>
        </p:txBody>
      </p:sp>
      <p:sp>
        <p:nvSpPr>
          <p:cNvPr id="4" name="Slide Number Placeholder 3"/>
          <p:cNvSpPr>
            <a:spLocks noGrp="1"/>
          </p:cNvSpPr>
          <p:nvPr>
            <p:ph type="sldNum" sz="quarter" idx="10"/>
          </p:nvPr>
        </p:nvSpPr>
        <p:spPr/>
        <p:txBody>
          <a:bodyPr/>
          <a:lstStyle/>
          <a:p>
            <a:fld id="{29F15510-B45D-45B4-9F89-611A83EBAC3C}" type="slidenum">
              <a:rPr lang="en-US" smtClean="0"/>
              <a:t>26</a:t>
            </a:fld>
            <a:endParaRPr lang="en-US" dirty="0"/>
          </a:p>
        </p:txBody>
      </p:sp>
    </p:spTree>
    <p:extLst>
      <p:ext uri="{BB962C8B-B14F-4D97-AF65-F5344CB8AC3E}">
        <p14:creationId xmlns:p14="http://schemas.microsoft.com/office/powerpoint/2010/main" val="597248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this thesis, we propose the </a:t>
            </a:r>
            <a:r>
              <a:rPr lang="en-US" b="1" dirty="0" smtClean="0"/>
              <a:t>first</a:t>
            </a:r>
            <a:r>
              <a:rPr lang="en-US" dirty="0" smtClean="0"/>
              <a:t> continuous Shape Blending algorithm that is structure-aware and supports the morphing of shape pairs having different topology: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 need to define different transformation, or blending, operations that morphs the source to the target in a reasonable manner</a:t>
            </a:r>
          </a:p>
          <a:p>
            <a:pPr marL="181240" indent="-181240">
              <a:buFont typeface="Arial" panose="020B0604020202020204" pitchFamily="34" charset="0"/>
              <a:buChar char="•"/>
            </a:pPr>
            <a:r>
              <a:rPr lang="en-CA" baseline="0" dirty="0" smtClean="0"/>
              <a:t>Notice how in this example the </a:t>
            </a:r>
            <a:r>
              <a:rPr lang="en-CA" b="1" baseline="0" dirty="0" smtClean="0"/>
              <a:t>legs </a:t>
            </a:r>
            <a:r>
              <a:rPr lang="en-CA" b="0" baseline="0" dirty="0" smtClean="0"/>
              <a:t>are splitting, the </a:t>
            </a:r>
            <a:r>
              <a:rPr lang="en-CA" b="1" baseline="0" dirty="0" smtClean="0"/>
              <a:t>top</a:t>
            </a:r>
            <a:r>
              <a:rPr lang="en-CA" b="0" baseline="0" dirty="0" smtClean="0"/>
              <a:t> is morphing, and </a:t>
            </a:r>
            <a:r>
              <a:rPr lang="en-CA" b="1" baseline="0" dirty="0" smtClean="0"/>
              <a:t>the side </a:t>
            </a:r>
            <a:r>
              <a:rPr lang="en-CA" b="0" baseline="0" dirty="0" smtClean="0"/>
              <a:t>bar growing</a:t>
            </a:r>
          </a:p>
          <a:p>
            <a:pPr marL="181240" indent="-181240">
              <a:buFont typeface="Arial" panose="020B0604020202020204" pitchFamily="34" charset="0"/>
              <a:buChar char="•"/>
            </a:pPr>
            <a:r>
              <a:rPr lang="en-CA" baseline="0" dirty="0" smtClean="0"/>
              <a:t>The </a:t>
            </a:r>
            <a:r>
              <a:rPr lang="en-CA" b="1" baseline="0" dirty="0" smtClean="0"/>
              <a:t>gradual transformation </a:t>
            </a:r>
            <a:r>
              <a:rPr lang="en-CA" baseline="0" dirty="0" smtClean="0"/>
              <a:t>allows us to </a:t>
            </a:r>
            <a:r>
              <a:rPr lang="en-CA" b="1" baseline="0" dirty="0" smtClean="0"/>
              <a:t>discover</a:t>
            </a:r>
            <a:r>
              <a:rPr lang="en-CA" baseline="0" dirty="0" smtClean="0"/>
              <a:t> some interesting in-betweens!</a:t>
            </a:r>
          </a:p>
        </p:txBody>
      </p:sp>
      <p:sp>
        <p:nvSpPr>
          <p:cNvPr id="4" name="Slide Number Placeholder 3"/>
          <p:cNvSpPr>
            <a:spLocks noGrp="1"/>
          </p:cNvSpPr>
          <p:nvPr>
            <p:ph type="sldNum" sz="quarter" idx="10"/>
          </p:nvPr>
        </p:nvSpPr>
        <p:spPr/>
        <p:txBody>
          <a:bodyPr/>
          <a:lstStyle/>
          <a:p>
            <a:fld id="{29F15510-B45D-45B4-9F89-611A83EBAC3C}" type="slidenum">
              <a:rPr lang="en-US" smtClean="0"/>
              <a:t>27</a:t>
            </a:fld>
            <a:endParaRPr lang="en-US" dirty="0"/>
          </a:p>
        </p:txBody>
      </p:sp>
    </p:spTree>
    <p:extLst>
      <p:ext uri="{BB962C8B-B14F-4D97-AF65-F5344CB8AC3E}">
        <p14:creationId xmlns:p14="http://schemas.microsoft.com/office/powerpoint/2010/main" val="1877165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deal with part discrepancies, we support: </a:t>
            </a:r>
          </a:p>
          <a:p>
            <a:pPr marL="228600" indent="-228600">
              <a:buFont typeface="+mj-lt"/>
              <a:buAutoNum type="arabicPeriod"/>
            </a:pPr>
            <a:r>
              <a:rPr lang="en-US" dirty="0" smtClean="0"/>
              <a:t>A one-to-one matching, which defines a simple part morphing</a:t>
            </a:r>
          </a:p>
          <a:p>
            <a:pPr marL="228600" indent="-228600">
              <a:buFont typeface="+mj-lt"/>
              <a:buAutoNum type="arabicPeriod"/>
            </a:pPr>
            <a:r>
              <a:rPr lang="en-US" dirty="0" smtClean="0"/>
              <a:t>and add support to one-to-many and many-to-one matches, which define split and merge operations</a:t>
            </a:r>
          </a:p>
          <a:p>
            <a:pPr marL="228600" indent="-228600">
              <a:buFont typeface="+mj-lt"/>
              <a:buAutoNum type="arabicPeriod"/>
            </a:pPr>
            <a:r>
              <a:rPr lang="en-US" dirty="0" smtClean="0"/>
              <a:t>and also allow one-to-nothing, which define a part grow and shrink operation</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28</a:t>
            </a:fld>
            <a:endParaRPr lang="en-US" dirty="0"/>
          </a:p>
        </p:txBody>
      </p:sp>
    </p:spTree>
    <p:extLst>
      <p:ext uri="{BB962C8B-B14F-4D97-AF65-F5344CB8AC3E}">
        <p14:creationId xmlns:p14="http://schemas.microsoft.com/office/powerpoint/2010/main" val="2927159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Each part is only affected by a single blending operation, </a:t>
            </a:r>
          </a:p>
          <a:p>
            <a:pPr marL="171450" indent="-171450">
              <a:buFont typeface="Arial" panose="020B0604020202020204" pitchFamily="34" charset="0"/>
              <a:buChar char="•"/>
            </a:pPr>
            <a:r>
              <a:rPr lang="en-US" b="0" dirty="0" smtClean="0"/>
              <a:t>We define a</a:t>
            </a:r>
            <a:r>
              <a:rPr lang="en-US" b="0" baseline="0" dirty="0" smtClean="0"/>
              <a:t> </a:t>
            </a:r>
            <a:r>
              <a:rPr lang="en-US" b="0" dirty="0" smtClean="0">
                <a:solidFill>
                  <a:srgbClr val="3B6369"/>
                </a:solidFill>
              </a:rPr>
              <a:t>“</a:t>
            </a:r>
            <a:r>
              <a:rPr lang="en-US" b="1" dirty="0" smtClean="0">
                <a:solidFill>
                  <a:srgbClr val="3B6369"/>
                </a:solidFill>
              </a:rPr>
              <a:t>Blending path</a:t>
            </a:r>
            <a:r>
              <a:rPr lang="en-US" b="0" dirty="0" smtClean="0">
                <a:solidFill>
                  <a:srgbClr val="3B6369"/>
                </a:solidFill>
              </a:rPr>
              <a:t>”, which</a:t>
            </a:r>
            <a:r>
              <a:rPr lang="en-US" b="0" dirty="0" smtClean="0"/>
              <a:t> is an ordered set of blending operations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smtClean="0"/>
              <a:t>reordering</a:t>
            </a:r>
            <a:r>
              <a:rPr lang="en-CA" baseline="0" dirty="0" smtClean="0"/>
              <a:t> of the blending operations results in different in-betweens, allowing for many variations</a:t>
            </a:r>
            <a:endParaRPr lang="en-CA" dirty="0" smtClean="0"/>
          </a:p>
          <a:p>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29</a:t>
            </a:fld>
            <a:endParaRPr lang="en-US" dirty="0"/>
          </a:p>
        </p:txBody>
      </p:sp>
    </p:spTree>
    <p:extLst>
      <p:ext uri="{BB962C8B-B14F-4D97-AF65-F5344CB8AC3E}">
        <p14:creationId xmlns:p14="http://schemas.microsoft.com/office/powerpoint/2010/main" val="264598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Past efforts on the </a:t>
            </a:r>
            <a:r>
              <a:rPr lang="en-US" b="1" dirty="0" smtClean="0"/>
              <a:t>automation</a:t>
            </a:r>
            <a:r>
              <a:rPr lang="en-US" dirty="0" smtClean="0"/>
              <a:t> of modeling from examples involve a recombination or shuffling of parts with the key problem being</a:t>
            </a:r>
            <a:r>
              <a:rPr lang="en-US" baseline="0" dirty="0" smtClean="0"/>
              <a:t> finding the set of</a:t>
            </a:r>
            <a:r>
              <a:rPr lang="en-US" dirty="0" smtClean="0"/>
              <a:t> </a:t>
            </a:r>
            <a:r>
              <a:rPr lang="en-US" b="1" dirty="0" smtClean="0"/>
              <a:t>compatible parts </a:t>
            </a:r>
            <a:endParaRPr lang="en-US" dirty="0" smtClean="0"/>
          </a:p>
          <a:p>
            <a:pPr marL="171450" indent="-171450">
              <a:buFont typeface="Arial" panose="020B0604020202020204" pitchFamily="34" charset="0"/>
              <a:buChar char="•"/>
            </a:pPr>
            <a:r>
              <a:rPr lang="en-US" dirty="0" smtClean="0"/>
              <a:t>However, the expected output from these methods is limited</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a:t>
            </a:fld>
            <a:endParaRPr lang="en-US" dirty="0"/>
          </a:p>
        </p:txBody>
      </p:sp>
    </p:spTree>
    <p:extLst>
      <p:ext uri="{BB962C8B-B14F-4D97-AF65-F5344CB8AC3E}">
        <p14:creationId xmlns:p14="http://schemas.microsoft.com/office/powerpoint/2010/main" val="3549432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We’ve tested</a:t>
            </a:r>
            <a:r>
              <a:rPr lang="en-US" baseline="0" dirty="0" smtClean="0"/>
              <a:t> </a:t>
            </a:r>
            <a:r>
              <a:rPr lang="en-US" dirty="0" smtClean="0"/>
              <a:t>our method on a set of </a:t>
            </a:r>
            <a:r>
              <a:rPr lang="en-US" b="1" dirty="0" smtClean="0"/>
              <a:t>110 man-made </a:t>
            </a:r>
            <a:r>
              <a:rPr lang="en-US" dirty="0" smtClean="0"/>
              <a:t>objects with rich topological and structural variation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 were</a:t>
            </a:r>
            <a:r>
              <a:rPr lang="en-US" baseline="0" dirty="0" smtClean="0"/>
              <a:t> able to synthesize many shape variations, of which users selected the most interesting ones. These can be found at our project page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30</a:t>
            </a:fld>
            <a:endParaRPr lang="en-US" dirty="0"/>
          </a:p>
        </p:txBody>
      </p:sp>
    </p:spTree>
    <p:extLst>
      <p:ext uri="{BB962C8B-B14F-4D97-AF65-F5344CB8AC3E}">
        <p14:creationId xmlns:p14="http://schemas.microsoft.com/office/powerpoint/2010/main" val="2248204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US" dirty="0" smtClean="0"/>
              <a:t>Here we see </a:t>
            </a:r>
            <a:r>
              <a:rPr lang="en-US" b="0" dirty="0" smtClean="0"/>
              <a:t>some</a:t>
            </a:r>
            <a:r>
              <a:rPr lang="en-US" dirty="0" smtClean="0"/>
              <a:t> results, </a:t>
            </a:r>
          </a:p>
          <a:p>
            <a:pPr marL="171435" indent="-171435">
              <a:buFont typeface="Arial" panose="020B0604020202020204" pitchFamily="34" charset="0"/>
              <a:buChar char="•"/>
            </a:pPr>
            <a:r>
              <a:rPr lang="en-US" dirty="0" smtClean="0"/>
              <a:t>Some of the generated in-betweens are </a:t>
            </a:r>
            <a:r>
              <a:rPr lang="en-US" b="1" dirty="0" smtClean="0"/>
              <a:t>similar</a:t>
            </a:r>
            <a:r>
              <a:rPr lang="en-US" dirty="0" smtClean="0"/>
              <a:t> to ones generated </a:t>
            </a:r>
            <a:r>
              <a:rPr lang="en-US" b="1" dirty="0" smtClean="0"/>
              <a:t>via part replacement</a:t>
            </a:r>
            <a:r>
              <a:rPr lang="en-US" dirty="0" smtClean="0"/>
              <a:t>, as in robot models</a:t>
            </a:r>
          </a:p>
          <a:p>
            <a:pPr marL="171435" indent="-171435">
              <a:buFont typeface="Arial" panose="020B0604020202020204" pitchFamily="34" charset="0"/>
              <a:buChar char="•"/>
            </a:pPr>
            <a:r>
              <a:rPr lang="en-US" dirty="0" smtClean="0"/>
              <a:t>While </a:t>
            </a:r>
            <a:r>
              <a:rPr lang="en-US" b="1" dirty="0" smtClean="0"/>
              <a:t>others</a:t>
            </a:r>
            <a:r>
              <a:rPr lang="en-US" dirty="0" smtClean="0"/>
              <a:t> are </a:t>
            </a:r>
            <a:r>
              <a:rPr lang="en-US" b="1" dirty="0" smtClean="0"/>
              <a:t>simply not possible </a:t>
            </a:r>
            <a:r>
              <a:rPr lang="en-US" dirty="0" smtClean="0"/>
              <a:t>without the blending of both the geometry and connectivity of the parts as seen in these </a:t>
            </a:r>
            <a:r>
              <a:rPr lang="en-US" b="1" dirty="0" smtClean="0"/>
              <a:t>beds</a:t>
            </a:r>
            <a:endParaRPr lang="en-CA" dirty="0" smtClean="0"/>
          </a:p>
          <a:p>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31</a:t>
            </a:fld>
            <a:endParaRPr lang="en-US" dirty="0"/>
          </a:p>
        </p:txBody>
      </p:sp>
    </p:spTree>
    <p:extLst>
      <p:ext uri="{BB962C8B-B14F-4D97-AF65-F5344CB8AC3E}">
        <p14:creationId xmlns:p14="http://schemas.microsoft.com/office/powerpoint/2010/main" val="308738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are some more results</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32</a:t>
            </a:fld>
            <a:endParaRPr lang="en-US" dirty="0"/>
          </a:p>
        </p:txBody>
      </p:sp>
    </p:spTree>
    <p:extLst>
      <p:ext uri="{BB962C8B-B14F-4D97-AF65-F5344CB8AC3E}">
        <p14:creationId xmlns:p14="http://schemas.microsoft.com/office/powerpoint/2010/main" val="196514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US" b="0" dirty="0" smtClean="0"/>
              <a:t>Here</a:t>
            </a:r>
            <a:r>
              <a:rPr lang="en-US" b="0" baseline="0" dirty="0" smtClean="0"/>
              <a:t> we compare against state-of-the-art </a:t>
            </a:r>
            <a:r>
              <a:rPr lang="en-US" b="1" dirty="0" smtClean="0"/>
              <a:t>volumetric morphing</a:t>
            </a:r>
            <a:r>
              <a:rPr lang="en-US" dirty="0" smtClean="0"/>
              <a:t> approaches, note how the results can be </a:t>
            </a:r>
            <a:r>
              <a:rPr lang="en-US" b="1" dirty="0" smtClean="0"/>
              <a:t>broken</a:t>
            </a:r>
            <a:r>
              <a:rPr lang="en-US" baseline="0" dirty="0" smtClean="0"/>
              <a:t> and parts </a:t>
            </a:r>
            <a:r>
              <a:rPr lang="en-US" b="1" baseline="0" dirty="0" smtClean="0"/>
              <a:t>distorted</a:t>
            </a:r>
            <a:r>
              <a:rPr lang="en-US" baseline="0" dirty="0" smtClean="0"/>
              <a:t> </a:t>
            </a:r>
          </a:p>
          <a:p>
            <a:pPr marL="171435" indent="-171435">
              <a:buFont typeface="Arial" panose="020B0604020202020204" pitchFamily="34" charset="0"/>
              <a:buChar char="•"/>
            </a:pPr>
            <a:r>
              <a:rPr lang="en-US" baseline="0" dirty="0" smtClean="0"/>
              <a:t>We can see </a:t>
            </a:r>
            <a:r>
              <a:rPr lang="en-US" b="1" baseline="0" dirty="0" smtClean="0"/>
              <a:t>our</a:t>
            </a:r>
            <a:r>
              <a:rPr lang="en-US" baseline="0" dirty="0" smtClean="0"/>
              <a:t> blending, shown in </a:t>
            </a:r>
            <a:r>
              <a:rPr lang="en-US" b="1" baseline="0" dirty="0" smtClean="0"/>
              <a:t>blue</a:t>
            </a:r>
            <a:r>
              <a:rPr lang="en-US" baseline="0" dirty="0" smtClean="0"/>
              <a:t>, produces </a:t>
            </a:r>
            <a:r>
              <a:rPr lang="en-US" b="1" baseline="0" dirty="0" smtClean="0"/>
              <a:t>more plausible results</a:t>
            </a:r>
            <a:endParaRPr lang="en-US" b="1" dirty="0" smtClean="0"/>
          </a:p>
          <a:p>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33</a:t>
            </a:fld>
            <a:endParaRPr lang="en-US" dirty="0"/>
          </a:p>
        </p:txBody>
      </p:sp>
    </p:spTree>
    <p:extLst>
      <p:ext uri="{BB962C8B-B14F-4D97-AF65-F5344CB8AC3E}">
        <p14:creationId xmlns:p14="http://schemas.microsoft.com/office/powerpoint/2010/main" val="3878770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An important issue that</a:t>
            </a:r>
            <a:r>
              <a:rPr lang="en-US" b="1" baseline="0" dirty="0" smtClean="0"/>
              <a:t> is yet to be addressed </a:t>
            </a:r>
            <a:r>
              <a:rPr lang="en-US" b="1" dirty="0" smtClean="0"/>
              <a:t>is the </a:t>
            </a:r>
            <a:r>
              <a:rPr lang="en-US" b="1" baseline="0" dirty="0" smtClean="0"/>
              <a:t>level of</a:t>
            </a:r>
            <a:r>
              <a:rPr lang="en-US" b="1" dirty="0" smtClean="0"/>
              <a:t> plausibility of the generated shapes</a:t>
            </a:r>
            <a:r>
              <a:rPr lang="en-US" dirty="0" smtClean="0"/>
              <a:t> </a:t>
            </a:r>
          </a:p>
          <a:p>
            <a:pPr marL="171450" indent="-171450">
              <a:buFont typeface="Arial" panose="020B0604020202020204" pitchFamily="34" charset="0"/>
              <a:buChar char="•"/>
            </a:pPr>
            <a:r>
              <a:rPr lang="en-US" dirty="0" smtClean="0"/>
              <a:t>First, it can be highly dependent on the compatibility of the input shapes,</a:t>
            </a:r>
            <a:r>
              <a:rPr lang="en-US" baseline="0" dirty="0" smtClean="0"/>
              <a:t> think office chair and beach chair</a:t>
            </a:r>
            <a:endParaRPr lang="en-US" dirty="0" smtClean="0"/>
          </a:p>
          <a:p>
            <a:pPr marL="171450" indent="-171450">
              <a:buFont typeface="Arial" panose="020B0604020202020204" pitchFamily="34" charset="0"/>
              <a:buChar char="•"/>
            </a:pPr>
            <a:r>
              <a:rPr lang="en-US" dirty="0" smtClean="0"/>
              <a:t>Second, it can relate to different factors including preserved </a:t>
            </a:r>
            <a:r>
              <a:rPr lang="en-US" b="1" dirty="0" smtClean="0"/>
              <a:t>functionality</a:t>
            </a:r>
            <a:r>
              <a:rPr lang="en-US" dirty="0" smtClean="0"/>
              <a:t>, meaningful </a:t>
            </a:r>
            <a:r>
              <a:rPr lang="en-US" b="1" dirty="0" smtClean="0"/>
              <a:t>part proportions</a:t>
            </a:r>
            <a:r>
              <a:rPr lang="en-US" dirty="0" smtClean="0"/>
              <a:t>, physical </a:t>
            </a:r>
            <a:r>
              <a:rPr lang="en-US" b="1" dirty="0" smtClean="0"/>
              <a:t>stability</a:t>
            </a:r>
            <a:r>
              <a:rPr lang="en-US" dirty="0" smtClean="0"/>
              <a:t>, overall </a:t>
            </a:r>
            <a:r>
              <a:rPr lang="en-US" b="1" dirty="0" smtClean="0"/>
              <a:t>style</a:t>
            </a:r>
            <a:r>
              <a:rPr lang="en-US" dirty="0" smtClean="0"/>
              <a:t> coherence</a:t>
            </a:r>
          </a:p>
          <a:p>
            <a:pPr marL="171450" indent="-171450">
              <a:buFont typeface="Arial" panose="020B0604020202020204" pitchFamily="34" charset="0"/>
              <a:buChar char="•"/>
            </a:pPr>
            <a:r>
              <a:rPr lang="en-US" dirty="0" smtClean="0"/>
              <a:t>Our method so</a:t>
            </a:r>
            <a:r>
              <a:rPr lang="en-US" baseline="0" dirty="0" smtClean="0"/>
              <a:t> far </a:t>
            </a:r>
            <a:r>
              <a:rPr lang="en-US" dirty="0" smtClean="0"/>
              <a:t>only provides a way to generate continuous blends, and therefore, we leave the evaluation of the plausibility of the generated shapes to the user</a:t>
            </a:r>
          </a:p>
        </p:txBody>
      </p:sp>
      <p:sp>
        <p:nvSpPr>
          <p:cNvPr id="4" name="Slide Number Placeholder 3"/>
          <p:cNvSpPr>
            <a:spLocks noGrp="1"/>
          </p:cNvSpPr>
          <p:nvPr>
            <p:ph type="sldNum" sz="quarter" idx="10"/>
          </p:nvPr>
        </p:nvSpPr>
        <p:spPr/>
        <p:txBody>
          <a:bodyPr/>
          <a:lstStyle/>
          <a:p>
            <a:fld id="{29F15510-B45D-45B4-9F89-611A83EBAC3C}" type="slidenum">
              <a:rPr lang="en-US" smtClean="0"/>
              <a:t>34</a:t>
            </a:fld>
            <a:endParaRPr lang="en-US" dirty="0"/>
          </a:p>
        </p:txBody>
      </p:sp>
    </p:spTree>
    <p:extLst>
      <p:ext uri="{BB962C8B-B14F-4D97-AF65-F5344CB8AC3E}">
        <p14:creationId xmlns:p14="http://schemas.microsoft.com/office/powerpoint/2010/main" val="1790615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Now</a:t>
            </a:r>
            <a:r>
              <a:rPr lang="en-US" baseline="0" dirty="0" smtClean="0"/>
              <a:t> </a:t>
            </a:r>
            <a:r>
              <a:rPr lang="en-US" dirty="0" smtClean="0"/>
              <a:t>lets briefly look at </a:t>
            </a:r>
            <a:r>
              <a:rPr lang="en-US" baseline="0" dirty="0" smtClean="0"/>
              <a:t>the </a:t>
            </a:r>
            <a:r>
              <a:rPr lang="en-US" dirty="0" smtClean="0"/>
              <a:t>final contribution of this thesis</a:t>
            </a:r>
          </a:p>
          <a:p>
            <a:pPr marL="171450" indent="-171450">
              <a:buFont typeface="Arial" panose="020B0604020202020204" pitchFamily="34" charset="0"/>
              <a:buChar char="•"/>
            </a:pPr>
            <a:r>
              <a:rPr lang="en-US" dirty="0" smtClean="0"/>
              <a:t>A set of Tools for Shape Creation and Exploration</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35</a:t>
            </a:fld>
            <a:endParaRPr lang="en-US" dirty="0"/>
          </a:p>
        </p:txBody>
      </p:sp>
    </p:spTree>
    <p:extLst>
      <p:ext uri="{BB962C8B-B14F-4D97-AF65-F5344CB8AC3E}">
        <p14:creationId xmlns:p14="http://schemas.microsoft.com/office/powerpoint/2010/main" val="755454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developed</a:t>
            </a:r>
            <a:r>
              <a:rPr lang="en-US" baseline="0" dirty="0" smtClean="0"/>
              <a:t> </a:t>
            </a:r>
            <a:r>
              <a:rPr lang="en-US" dirty="0" smtClean="0"/>
              <a:t>an easy-to-use interactive modeling system we call "TopoBlender“</a:t>
            </a:r>
          </a:p>
          <a:p>
            <a:pPr marL="171450" indent="-171450">
              <a:buFont typeface="Arial" panose="020B0604020202020204" pitchFamily="34" charset="0"/>
              <a:buChar char="•"/>
            </a:pPr>
            <a:r>
              <a:rPr lang="en-US" dirty="0" smtClean="0"/>
              <a:t>This system </a:t>
            </a:r>
            <a:r>
              <a:rPr lang="en-US" b="1" dirty="0" smtClean="0"/>
              <a:t>contains several modeling tools </a:t>
            </a:r>
            <a:r>
              <a:rPr lang="en-US" dirty="0" smtClean="0"/>
              <a:t>that </a:t>
            </a:r>
            <a:r>
              <a:rPr lang="en-US" b="1" dirty="0" smtClean="0"/>
              <a:t>use our 3D shape matching and blending </a:t>
            </a:r>
            <a:r>
              <a:rPr lang="en-US" dirty="0" smtClean="0"/>
              <a:t>techniques</a:t>
            </a:r>
          </a:p>
        </p:txBody>
      </p:sp>
      <p:sp>
        <p:nvSpPr>
          <p:cNvPr id="4" name="Slide Number Placeholder 3"/>
          <p:cNvSpPr>
            <a:spLocks noGrp="1"/>
          </p:cNvSpPr>
          <p:nvPr>
            <p:ph type="sldNum" sz="quarter" idx="10"/>
          </p:nvPr>
        </p:nvSpPr>
        <p:spPr/>
        <p:txBody>
          <a:bodyPr/>
          <a:lstStyle/>
          <a:p>
            <a:fld id="{29F15510-B45D-45B4-9F89-611A83EBAC3C}" type="slidenum">
              <a:rPr lang="en-US" smtClean="0"/>
              <a:t>36</a:t>
            </a:fld>
            <a:endParaRPr lang="en-US" dirty="0"/>
          </a:p>
        </p:txBody>
      </p:sp>
    </p:spTree>
    <p:extLst>
      <p:ext uri="{BB962C8B-B14F-4D97-AF65-F5344CB8AC3E}">
        <p14:creationId xmlns:p14="http://schemas.microsoft.com/office/powerpoint/2010/main" val="2404107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first tool is a user-controlled "Manual blending": </a:t>
            </a:r>
          </a:p>
          <a:p>
            <a:pPr marL="171450" indent="-171450">
              <a:buFont typeface="Arial" panose="020B0604020202020204" pitchFamily="34" charset="0"/>
              <a:buChar char="•"/>
            </a:pPr>
            <a:r>
              <a:rPr lang="en-US" dirty="0" smtClean="0"/>
              <a:t>We provide the user with an interface in which the user specifies different blending ratios on different parts of the shape</a:t>
            </a:r>
          </a:p>
          <a:p>
            <a:pPr marL="171450" indent="-171450">
              <a:buFont typeface="Arial" panose="020B0604020202020204" pitchFamily="34" charset="0"/>
              <a:buChar char="•"/>
            </a:pPr>
            <a:r>
              <a:rPr lang="en-US" dirty="0" smtClean="0"/>
              <a:t>Here we see several examples where the user apply</a:t>
            </a:r>
            <a:r>
              <a:rPr lang="en-US" baseline="0" dirty="0" smtClean="0"/>
              <a:t> successive </a:t>
            </a:r>
            <a:r>
              <a:rPr lang="en-US" dirty="0" smtClean="0"/>
              <a:t>editing</a:t>
            </a:r>
            <a:r>
              <a:rPr lang="en-US" baseline="0" dirty="0" smtClean="0"/>
              <a:t> to model a new shape</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37</a:t>
            </a:fld>
            <a:endParaRPr lang="en-US" dirty="0"/>
          </a:p>
        </p:txBody>
      </p:sp>
    </p:spTree>
    <p:extLst>
      <p:ext uri="{BB962C8B-B14F-4D97-AF65-F5344CB8AC3E}">
        <p14:creationId xmlns:p14="http://schemas.microsoft.com/office/powerpoint/2010/main" val="3362261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Another tool is the "</a:t>
            </a:r>
            <a:r>
              <a:rPr lang="en-US" b="1" dirty="0" smtClean="0"/>
              <a:t>Structure transfer</a:t>
            </a:r>
            <a:r>
              <a:rPr lang="en-US" dirty="0" smtClean="0"/>
              <a:t>" tool where </a:t>
            </a:r>
            <a:r>
              <a:rPr lang="en-US" b="1" dirty="0" smtClean="0"/>
              <a:t>structural attributes </a:t>
            </a:r>
            <a:r>
              <a:rPr lang="en-US" dirty="0" smtClean="0"/>
              <a:t>including part cardinality and placement are </a:t>
            </a:r>
            <a:r>
              <a:rPr lang="en-US" b="1" dirty="0" smtClean="0"/>
              <a:t>transferred between shapes</a:t>
            </a:r>
          </a:p>
          <a:p>
            <a:pPr marL="171450" indent="-171450">
              <a:buFont typeface="Arial" panose="020B0604020202020204" pitchFamily="34" charset="0"/>
              <a:buChar char="•"/>
            </a:pPr>
            <a:r>
              <a:rPr lang="en-US" dirty="0" smtClean="0"/>
              <a:t>The user simply selects the target shape and the system deforms the source geometry to match the selected target guided by our shape matching algorithm</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38</a:t>
            </a:fld>
            <a:endParaRPr lang="en-US" dirty="0"/>
          </a:p>
        </p:txBody>
      </p:sp>
    </p:spTree>
    <p:extLst>
      <p:ext uri="{BB962C8B-B14F-4D97-AF65-F5344CB8AC3E}">
        <p14:creationId xmlns:p14="http://schemas.microsoft.com/office/powerpoint/2010/main" val="278824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final tool is the Shape Exploration tool that combines both exploration and direct synthesis</a:t>
            </a:r>
          </a:p>
          <a:p>
            <a:pPr marL="171450" indent="-171450">
              <a:buFont typeface="Arial" panose="020B0604020202020204" pitchFamily="34" charset="0"/>
              <a:buChar char="•"/>
            </a:pPr>
            <a:r>
              <a:rPr lang="en-US" dirty="0" smtClean="0"/>
              <a:t>Here we present the user with the set of chairs embedded into a 2D space using the</a:t>
            </a:r>
            <a:r>
              <a:rPr lang="en-US" baseline="0" dirty="0" smtClean="0"/>
              <a:t> </a:t>
            </a:r>
            <a:r>
              <a:rPr lang="en-US" dirty="0" smtClean="0"/>
              <a:t>pair-wise correspondence costs</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39</a:t>
            </a:fld>
            <a:endParaRPr lang="en-US" dirty="0"/>
          </a:p>
        </p:txBody>
      </p:sp>
    </p:spTree>
    <p:extLst>
      <p:ext uri="{BB962C8B-B14F-4D97-AF65-F5344CB8AC3E}">
        <p14:creationId xmlns:p14="http://schemas.microsoft.com/office/powerpoint/2010/main" val="285447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can do a lot more with a small number of shapes if we compute a </a:t>
            </a:r>
            <a:r>
              <a:rPr lang="en-US" b="1" dirty="0" smtClean="0"/>
              <a:t>continuous</a:t>
            </a:r>
            <a:r>
              <a:rPr lang="en-US" dirty="0" smtClean="0"/>
              <a:t> blending of 3D</a:t>
            </a:r>
            <a:r>
              <a:rPr lang="en-US" baseline="0" dirty="0" smtClean="0"/>
              <a:t> </a:t>
            </a:r>
            <a:r>
              <a:rPr lang="en-US" dirty="0" smtClean="0"/>
              <a:t>shape</a:t>
            </a:r>
            <a:r>
              <a:rPr lang="en-US" baseline="0" dirty="0" smtClean="0"/>
              <a:t> pairs</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4</a:t>
            </a:fld>
            <a:endParaRPr lang="en-US" dirty="0"/>
          </a:p>
        </p:txBody>
      </p:sp>
    </p:spTree>
    <p:extLst>
      <p:ext uri="{BB962C8B-B14F-4D97-AF65-F5344CB8AC3E}">
        <p14:creationId xmlns:p14="http://schemas.microsoft.com/office/powerpoint/2010/main" val="2844519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And the user can then explore in-betweens by clicking a point in this space and the system computes an interpolated shape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As discussed</a:t>
            </a:r>
            <a:r>
              <a:rPr lang="en-US" baseline="0" dirty="0" smtClean="0"/>
              <a:t> in the thesis, this embedding has the potential for clustering structurally similar shapes allowing for a more meaningful exploration</a:t>
            </a:r>
            <a:endParaRPr lang="en-US" dirty="0" smtClean="0"/>
          </a:p>
        </p:txBody>
      </p:sp>
      <p:sp>
        <p:nvSpPr>
          <p:cNvPr id="4" name="Slide Number Placeholder 3"/>
          <p:cNvSpPr>
            <a:spLocks noGrp="1"/>
          </p:cNvSpPr>
          <p:nvPr>
            <p:ph type="sldNum" sz="quarter" idx="10"/>
          </p:nvPr>
        </p:nvSpPr>
        <p:spPr/>
        <p:txBody>
          <a:bodyPr/>
          <a:lstStyle/>
          <a:p>
            <a:fld id="{29F15510-B45D-45B4-9F89-611A83EBAC3C}" type="slidenum">
              <a:rPr lang="en-US" smtClean="0"/>
              <a:t>40</a:t>
            </a:fld>
            <a:endParaRPr lang="en-US" dirty="0"/>
          </a:p>
        </p:txBody>
      </p:sp>
    </p:spTree>
    <p:extLst>
      <p:ext uri="{BB962C8B-B14F-4D97-AF65-F5344CB8AC3E}">
        <p14:creationId xmlns:p14="http://schemas.microsoft.com/office/powerpoint/2010/main" val="3125752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conclude, in this thesis we proposed a new framework for the matching and modeling of man-made objects.</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41</a:t>
            </a:fld>
            <a:endParaRPr lang="en-US" dirty="0"/>
          </a:p>
        </p:txBody>
      </p:sp>
    </p:spTree>
    <p:extLst>
      <p:ext uri="{BB962C8B-B14F-4D97-AF65-F5344CB8AC3E}">
        <p14:creationId xmlns:p14="http://schemas.microsoft.com/office/powerpoint/2010/main" val="4259416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define how to evaluate and perform: topology-changing deformations for the problems of correspondence and shape creation</a:t>
            </a:r>
          </a:p>
          <a:p>
            <a:pPr marL="171450" indent="-171450">
              <a:buFont typeface="Arial" panose="020B0604020202020204" pitchFamily="34" charset="0"/>
              <a:buChar char="•"/>
            </a:pPr>
            <a:r>
              <a:rPr lang="en-US" dirty="0" smtClean="0"/>
              <a:t>We </a:t>
            </a:r>
            <a:r>
              <a:rPr lang="en-US" b="1" dirty="0" smtClean="0"/>
              <a:t>(1)</a:t>
            </a:r>
            <a:r>
              <a:rPr lang="en-US" baseline="0" dirty="0" smtClean="0"/>
              <a:t> </a:t>
            </a:r>
            <a:r>
              <a:rPr lang="en-US" dirty="0" smtClean="0"/>
              <a:t>developed a continuous fine-grained matching algorithm and </a:t>
            </a:r>
            <a:r>
              <a:rPr lang="en-US" b="1" dirty="0" smtClean="0"/>
              <a:t>(2) </a:t>
            </a:r>
            <a:r>
              <a:rPr lang="en-US" dirty="0" smtClean="0"/>
              <a:t>designed a topology-varying shape blending mechanism that can be used in </a:t>
            </a:r>
            <a:r>
              <a:rPr lang="en-US" b="1" dirty="0" smtClean="0"/>
              <a:t>(3) </a:t>
            </a:r>
            <a:r>
              <a:rPr lang="en-US" dirty="0" smtClean="0"/>
              <a:t>user-controlled and automatic synthesis using</a:t>
            </a:r>
            <a:r>
              <a:rPr lang="en-US" baseline="0" dirty="0" smtClean="0"/>
              <a:t> </a:t>
            </a:r>
            <a:r>
              <a:rPr lang="en-US" b="0" dirty="0" smtClean="0"/>
              <a:t>intuitive modeling tools</a:t>
            </a:r>
          </a:p>
          <a:p>
            <a:pPr marL="171450" indent="-171450">
              <a:buFont typeface="Arial" panose="020B0604020202020204" pitchFamily="34" charset="0"/>
              <a:buChar char="•"/>
            </a:pPr>
            <a:r>
              <a:rPr lang="en-US" sz="1200" b="0" dirty="0" smtClean="0"/>
              <a:t>Our proposed framework shows promising results with </a:t>
            </a:r>
            <a:r>
              <a:rPr lang="en-US" sz="1200" b="1" dirty="0" smtClean="0">
                <a:latin typeface="Museo 700" panose="02000000000000000000" pitchFamily="50" charset="0"/>
              </a:rPr>
              <a:t>much room for improvements!</a:t>
            </a:r>
          </a:p>
          <a:p>
            <a:pPr marL="171450" indent="-171450">
              <a:buFont typeface="Arial" panose="020B0604020202020204" pitchFamily="34" charset="0"/>
              <a:buChar char="•"/>
            </a:pPr>
            <a:r>
              <a:rPr lang="en-US" sz="1200" b="0" dirty="0" smtClean="0">
                <a:latin typeface="Museo 700" panose="02000000000000000000" pitchFamily="50" charset="0"/>
              </a:rPr>
              <a:t>There</a:t>
            </a:r>
            <a:r>
              <a:rPr lang="en-US" sz="1200" b="0" baseline="0" dirty="0" smtClean="0">
                <a:latin typeface="Museo 700" panose="02000000000000000000" pitchFamily="50" charset="0"/>
              </a:rPr>
              <a:t> is a lot to do in the future to improve both accuracy of fine-grained correspondence, and plausibility of interpolated shapes</a:t>
            </a:r>
            <a:endParaRPr lang="en-US" sz="1200" b="0" dirty="0">
              <a:latin typeface="Museo 700" panose="02000000000000000000" pitchFamily="50" charset="0"/>
            </a:endParaRPr>
          </a:p>
        </p:txBody>
      </p:sp>
      <p:sp>
        <p:nvSpPr>
          <p:cNvPr id="4" name="Slide Number Placeholder 3"/>
          <p:cNvSpPr>
            <a:spLocks noGrp="1"/>
          </p:cNvSpPr>
          <p:nvPr>
            <p:ph type="sldNum" sz="quarter" idx="10"/>
          </p:nvPr>
        </p:nvSpPr>
        <p:spPr/>
        <p:txBody>
          <a:bodyPr/>
          <a:lstStyle/>
          <a:p>
            <a:fld id="{29F15510-B45D-45B4-9F89-611A83EBAC3C}" type="slidenum">
              <a:rPr lang="en-US" smtClean="0"/>
              <a:t>42</a:t>
            </a:fld>
            <a:endParaRPr lang="en-US" dirty="0"/>
          </a:p>
        </p:txBody>
      </p:sp>
    </p:spTree>
    <p:extLst>
      <p:ext uri="{BB962C8B-B14F-4D97-AF65-F5344CB8AC3E}">
        <p14:creationId xmlns:p14="http://schemas.microsoft.com/office/powerpoint/2010/main" val="2184175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One avenue for future work is on the </a:t>
            </a:r>
            <a:r>
              <a:rPr lang="en-US" b="1" dirty="0" smtClean="0"/>
              <a:t>Representation side</a:t>
            </a:r>
            <a:r>
              <a:rPr lang="en-US" dirty="0" smtClean="0"/>
              <a:t>: Our shape abstraction can represent only a subset of man-made shapes decomposable into cylindrical or board-like parts. Other types of abstractions are needed, perhaps a volumetric-based one</a:t>
            </a:r>
          </a:p>
          <a:p>
            <a:pPr marL="171450" indent="-171450">
              <a:buFont typeface="Arial" panose="020B0604020202020204" pitchFamily="34" charset="0"/>
              <a:buChar char="•"/>
            </a:pPr>
            <a:r>
              <a:rPr lang="en-US" b="1" dirty="0" smtClean="0"/>
              <a:t>On the Segmentation problem: </a:t>
            </a:r>
            <a:r>
              <a:rPr lang="en-US" dirty="0" smtClean="0"/>
              <a:t>large shape repositories are typically not well segmented. A possible way to go about this is to incorporate a segmentation search in the correspondence process. Here we show an example in which different segmentations resulted in different deformation-energy. We can see that some segmentation options result in a lower energy, therefore, they can define good candidates for segmentation</a:t>
            </a:r>
          </a:p>
        </p:txBody>
      </p:sp>
      <p:sp>
        <p:nvSpPr>
          <p:cNvPr id="4" name="Slide Number Placeholder 3"/>
          <p:cNvSpPr>
            <a:spLocks noGrp="1"/>
          </p:cNvSpPr>
          <p:nvPr>
            <p:ph type="sldNum" sz="quarter" idx="10"/>
          </p:nvPr>
        </p:nvSpPr>
        <p:spPr/>
        <p:txBody>
          <a:bodyPr/>
          <a:lstStyle/>
          <a:p>
            <a:fld id="{29F15510-B45D-45B4-9F89-611A83EBAC3C}" type="slidenum">
              <a:rPr lang="en-US" smtClean="0"/>
              <a:t>43</a:t>
            </a:fld>
            <a:endParaRPr lang="en-US" dirty="0"/>
          </a:p>
        </p:txBody>
      </p:sp>
    </p:spTree>
    <p:extLst>
      <p:ext uri="{BB962C8B-B14F-4D97-AF65-F5344CB8AC3E}">
        <p14:creationId xmlns:p14="http://schemas.microsoft.com/office/powerpoint/2010/main" val="1359622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Regarding Plausibility</a:t>
            </a:r>
            <a:r>
              <a:rPr lang="en-US" dirty="0" smtClean="0"/>
              <a:t>: as is the case with existing methods for shape synthesis from, there</a:t>
            </a:r>
            <a:r>
              <a:rPr lang="en-US" baseline="0" dirty="0" smtClean="0"/>
              <a:t> are no easy ways to guarantee plausible synthesized shapes</a:t>
            </a:r>
            <a:endParaRPr lang="en-US" dirty="0" smtClean="0"/>
          </a:p>
          <a:p>
            <a:pPr marL="171450" indent="-171450">
              <a:buFont typeface="Arial" panose="020B0604020202020204" pitchFamily="34" charset="0"/>
              <a:buChar char="•"/>
            </a:pPr>
            <a:r>
              <a:rPr lang="en-US" dirty="0" smtClean="0"/>
              <a:t>To address these issues, it seem that a data-driven approach is well suited in which the generated shape's plausibility, for example in terms of visual similarity or </a:t>
            </a:r>
            <a:r>
              <a:rPr lang="en-US" b="0" dirty="0" smtClean="0">
                <a:solidFill>
                  <a:srgbClr val="40B4C0"/>
                </a:solidFill>
                <a:latin typeface="Museo 700" panose="02000000000000000000" pitchFamily="50" charset="0"/>
              </a:rPr>
              <a:t>functionality </a:t>
            </a:r>
            <a:r>
              <a:rPr lang="en-US" baseline="0" dirty="0" smtClean="0"/>
              <a:t>analysis</a:t>
            </a:r>
            <a:r>
              <a:rPr lang="en-US" dirty="0" smtClean="0"/>
              <a:t>, could be evaluated against a large set of existing shapes of the same class. A plausibility score might also help in finding the more reasonable blending paths.</a:t>
            </a:r>
          </a:p>
        </p:txBody>
      </p:sp>
      <p:sp>
        <p:nvSpPr>
          <p:cNvPr id="4" name="Slide Number Placeholder 3"/>
          <p:cNvSpPr>
            <a:spLocks noGrp="1"/>
          </p:cNvSpPr>
          <p:nvPr>
            <p:ph type="sldNum" sz="quarter" idx="10"/>
          </p:nvPr>
        </p:nvSpPr>
        <p:spPr/>
        <p:txBody>
          <a:bodyPr/>
          <a:lstStyle/>
          <a:p>
            <a:fld id="{29F15510-B45D-45B4-9F89-611A83EBAC3C}" type="slidenum">
              <a:rPr lang="en-US" smtClean="0"/>
              <a:t>44</a:t>
            </a:fld>
            <a:endParaRPr lang="en-US" dirty="0"/>
          </a:p>
        </p:txBody>
      </p:sp>
    </p:spTree>
    <p:extLst>
      <p:ext uri="{BB962C8B-B14F-4D97-AF65-F5344CB8AC3E}">
        <p14:creationId xmlns:p14="http://schemas.microsoft.com/office/powerpoint/2010/main" val="3546193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directions also include: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Shape extrapolation (i.e., going beyond interpolation),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And</a:t>
            </a:r>
            <a:r>
              <a:rPr lang="en-US" baseline="0" dirty="0" smtClean="0"/>
              <a:t> also, </a:t>
            </a:r>
            <a:r>
              <a:rPr lang="en-US" dirty="0" smtClean="0"/>
              <a:t>Learning parametric models and shape class structure or part styles from a set in order to synthesize entirely novel shapes</a:t>
            </a:r>
          </a:p>
        </p:txBody>
      </p:sp>
      <p:sp>
        <p:nvSpPr>
          <p:cNvPr id="4" name="Slide Number Placeholder 3"/>
          <p:cNvSpPr>
            <a:spLocks noGrp="1"/>
          </p:cNvSpPr>
          <p:nvPr>
            <p:ph type="sldNum" sz="quarter" idx="10"/>
          </p:nvPr>
        </p:nvSpPr>
        <p:spPr/>
        <p:txBody>
          <a:bodyPr/>
          <a:lstStyle/>
          <a:p>
            <a:fld id="{29F15510-B45D-45B4-9F89-611A83EBAC3C}" type="slidenum">
              <a:rPr lang="en-US" smtClean="0"/>
              <a:t>45</a:t>
            </a:fld>
            <a:endParaRPr lang="en-US" dirty="0"/>
          </a:p>
        </p:txBody>
      </p:sp>
    </p:spTree>
    <p:extLst>
      <p:ext uri="{BB962C8B-B14F-4D97-AF65-F5344CB8AC3E}">
        <p14:creationId xmlns:p14="http://schemas.microsoft.com/office/powerpoint/2010/main" val="3205353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with that,</a:t>
            </a:r>
            <a:r>
              <a:rPr lang="en-US" baseline="0" dirty="0" smtClean="0"/>
              <a:t> </a:t>
            </a:r>
            <a:r>
              <a:rPr lang="en-US" dirty="0" smtClean="0"/>
              <a:t>I conclude my</a:t>
            </a:r>
            <a:r>
              <a:rPr lang="en-US" baseline="0" dirty="0" smtClean="0"/>
              <a:t> thesis summary.</a:t>
            </a:r>
            <a:endParaRPr lang="en-US" dirty="0" smtClean="0"/>
          </a:p>
          <a:p>
            <a:pPr marL="171450" indent="-171450">
              <a:buFont typeface="Arial" panose="020B0604020202020204" pitchFamily="34" charset="0"/>
              <a:buChar char="•"/>
            </a:pPr>
            <a:r>
              <a:rPr lang="en-US" dirty="0" smtClean="0"/>
              <a:t>I would like to thank my colleagues who have helped me on the two publications which are part of this thesis:</a:t>
            </a:r>
          </a:p>
          <a:p>
            <a:pPr marL="171450" indent="-171450">
              <a:buFont typeface="Arial" panose="020B0604020202020204" pitchFamily="34" charset="0"/>
              <a:buChar char="•"/>
            </a:pPr>
            <a:r>
              <a:rPr lang="en-US" dirty="0" smtClean="0"/>
              <a:t>They are my supervisor Richard, and my other collaborators Kevin, Howard, JJ, Ethan, </a:t>
            </a:r>
            <a:r>
              <a:rPr lang="en-US" dirty="0" err="1" smtClean="0"/>
              <a:t>Rui</a:t>
            </a:r>
            <a:r>
              <a:rPr lang="en-US" dirty="0" smtClean="0"/>
              <a:t>, and Patricio.</a:t>
            </a:r>
          </a:p>
          <a:p>
            <a:pPr marL="171450" indent="-171450">
              <a:buFont typeface="Arial" panose="020B0604020202020204" pitchFamily="34" charset="0"/>
              <a:buChar char="•"/>
            </a:pPr>
            <a:r>
              <a:rPr lang="en-US" dirty="0" smtClean="0"/>
              <a:t>And I'd like to also thank the members of my thesis committee for all their comments and suggestions</a:t>
            </a:r>
          </a:p>
          <a:p>
            <a:pPr marL="171450" indent="-171450">
              <a:buFont typeface="Arial" panose="020B0604020202020204" pitchFamily="34" charset="0"/>
              <a:buChar char="•"/>
            </a:pPr>
            <a:r>
              <a:rPr lang="en-US" dirty="0" smtClean="0"/>
              <a:t>And for everyone here taking the time to attend my talk. Thank you.</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46</a:t>
            </a:fld>
            <a:endParaRPr lang="en-US" dirty="0"/>
          </a:p>
        </p:txBody>
      </p:sp>
    </p:spTree>
    <p:extLst>
      <p:ext uri="{BB962C8B-B14F-4D97-AF65-F5344CB8AC3E}">
        <p14:creationId xmlns:p14="http://schemas.microsoft.com/office/powerpoint/2010/main" val="962585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47</a:t>
            </a:fld>
            <a:endParaRPr lang="en-US" dirty="0"/>
          </a:p>
        </p:txBody>
      </p:sp>
    </p:spTree>
    <p:extLst>
      <p:ext uri="{BB962C8B-B14F-4D97-AF65-F5344CB8AC3E}">
        <p14:creationId xmlns:p14="http://schemas.microsoft.com/office/powerpoint/2010/main" val="947577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this thesis, we are interested</a:t>
            </a:r>
            <a:r>
              <a:rPr lang="en-US" baseline="0" dirty="0" smtClean="0"/>
              <a:t> in </a:t>
            </a:r>
            <a:r>
              <a:rPr lang="en-US" dirty="0" smtClean="0"/>
              <a:t>the problem of computing a continuous </a:t>
            </a:r>
            <a:r>
              <a:rPr lang="en-US" sz="1000" b="0" kern="1200" dirty="0" smtClean="0">
                <a:solidFill>
                  <a:schemeClr val="tx1"/>
                </a:solidFill>
                <a:latin typeface="+mn-lt"/>
                <a:ea typeface="+mn-ea"/>
                <a:cs typeface="+mn-cs"/>
              </a:rPr>
              <a:t>interpolation </a:t>
            </a:r>
            <a:r>
              <a:rPr lang="en-US" dirty="0" smtClean="0"/>
              <a:t>of two 3D man-made shapes </a:t>
            </a:r>
          </a:p>
          <a:p>
            <a:pPr marL="171450" indent="-171450">
              <a:buFont typeface="Arial" panose="020B0604020202020204" pitchFamily="34" charset="0"/>
              <a:buChar char="•"/>
            </a:pPr>
            <a:r>
              <a:rPr lang="en-US" dirty="0" smtClean="0"/>
              <a:t>In order to do so, we need to solve two related problems:</a:t>
            </a:r>
          </a:p>
          <a:p>
            <a:pPr marL="171450" indent="-171450">
              <a:buFont typeface="Arial" panose="020B0604020202020204" pitchFamily="34" charset="0"/>
              <a:buChar char="•"/>
            </a:pPr>
            <a:r>
              <a:rPr lang="en-US" dirty="0" smtClean="0"/>
              <a:t>(1) </a:t>
            </a:r>
            <a:r>
              <a:rPr lang="en-US" b="1" dirty="0" smtClean="0"/>
              <a:t>First a matching problem</a:t>
            </a:r>
            <a:r>
              <a:rPr lang="en-US" dirty="0" smtClean="0"/>
              <a:t>, we need to have a continuous mapping between all parts of the shape</a:t>
            </a:r>
          </a:p>
          <a:p>
            <a:pPr marL="171450" indent="-171450">
              <a:buFont typeface="Arial" panose="020B0604020202020204" pitchFamily="34" charset="0"/>
              <a:buChar char="•"/>
            </a:pPr>
            <a:r>
              <a:rPr lang="en-US" dirty="0" smtClean="0"/>
              <a:t>However, for man-made shapes we would need</a:t>
            </a:r>
            <a:r>
              <a:rPr lang="en-US" baseline="0" dirty="0" smtClean="0"/>
              <a:t> to </a:t>
            </a:r>
            <a:r>
              <a:rPr lang="en-US" dirty="0" smtClean="0"/>
              <a:t>find a matching for shapes that are structurally different, where semantically similar parts can connect in different ways and,</a:t>
            </a:r>
            <a:r>
              <a:rPr lang="en-US" baseline="0" dirty="0" smtClean="0"/>
              <a:t> </a:t>
            </a:r>
            <a:r>
              <a:rPr lang="en-US" dirty="0" smtClean="0"/>
              <a:t>where some parts do not have meaningful counterparts.</a:t>
            </a:r>
            <a:r>
              <a:rPr lang="en-US" baseline="0" dirty="0" smtClean="0"/>
              <a:t> </a:t>
            </a:r>
            <a:r>
              <a:rPr lang="en-US" dirty="0" smtClean="0"/>
              <a:t>This is a </a:t>
            </a:r>
            <a:r>
              <a:rPr lang="en-US" b="1" dirty="0" smtClean="0"/>
              <a:t>highly challenging problem</a:t>
            </a:r>
            <a:r>
              <a:rPr lang="en-US" dirty="0" smtClean="0"/>
              <a:t> </a:t>
            </a:r>
          </a:p>
          <a:p>
            <a:pPr marL="171450" indent="-171450">
              <a:buFont typeface="Arial" panose="020B0604020202020204" pitchFamily="34" charset="0"/>
              <a:buChar char="•"/>
            </a:pPr>
            <a:r>
              <a:rPr lang="en-US" dirty="0" smtClean="0"/>
              <a:t>Furthermore, the quality of the interpolated shapes depends on the </a:t>
            </a:r>
            <a:r>
              <a:rPr lang="en-US" sz="1200" kern="1200" dirty="0" smtClean="0">
                <a:solidFill>
                  <a:schemeClr val="bg2">
                    <a:lumMod val="25000"/>
                  </a:schemeClr>
                </a:solidFill>
                <a:latin typeface="+mn-lt"/>
                <a:ea typeface="+mn-ea"/>
                <a:cs typeface="+mn-cs"/>
              </a:rPr>
              <a:t>precision</a:t>
            </a:r>
            <a:r>
              <a:rPr lang="en-US" sz="1200" kern="1200" baseline="0" dirty="0" smtClean="0">
                <a:solidFill>
                  <a:schemeClr val="bg2">
                    <a:lumMod val="25000"/>
                  </a:schemeClr>
                </a:solidFill>
                <a:latin typeface="+mn-lt"/>
                <a:ea typeface="+mn-ea"/>
                <a:cs typeface="+mn-cs"/>
              </a:rPr>
              <a:t> </a:t>
            </a:r>
            <a:r>
              <a:rPr lang="en-US" dirty="0" smtClean="0"/>
              <a:t>and meaningfulness of the matching</a:t>
            </a:r>
          </a:p>
          <a:p>
            <a:pPr marL="171450" indent="-171450">
              <a:buFont typeface="Arial" panose="020B0604020202020204" pitchFamily="34" charset="0"/>
              <a:buChar char="•"/>
            </a:pPr>
            <a:r>
              <a:rPr lang="en-US" dirty="0" smtClean="0"/>
              <a:t>(2) </a:t>
            </a:r>
            <a:r>
              <a:rPr lang="en-US" b="1" dirty="0" smtClean="0"/>
              <a:t>Second the shape blending problem</a:t>
            </a:r>
            <a:r>
              <a:rPr lang="en-US" dirty="0" smtClean="0"/>
              <a:t>, Even when given a good correspondence, we need to have a mechanism that produces plausible in-betweens and also supports dynamic changes in the shape's topology</a:t>
            </a:r>
          </a:p>
          <a:p>
            <a:pPr marL="171450" indent="-171450">
              <a:buFont typeface="Arial" panose="020B0604020202020204" pitchFamily="34" charset="0"/>
              <a:buChar char="•"/>
            </a:pPr>
            <a:r>
              <a:rPr lang="en-US" dirty="0" smtClean="0"/>
              <a:t>However, no existing solution is suitable for man-made objects</a:t>
            </a:r>
          </a:p>
        </p:txBody>
      </p:sp>
      <p:sp>
        <p:nvSpPr>
          <p:cNvPr id="4" name="Slide Number Placeholder 3"/>
          <p:cNvSpPr>
            <a:spLocks noGrp="1"/>
          </p:cNvSpPr>
          <p:nvPr>
            <p:ph type="sldNum" sz="quarter" idx="10"/>
          </p:nvPr>
        </p:nvSpPr>
        <p:spPr/>
        <p:txBody>
          <a:bodyPr/>
          <a:lstStyle/>
          <a:p>
            <a:fld id="{29F15510-B45D-45B4-9F89-611A83EBAC3C}" type="slidenum">
              <a:rPr lang="en-US" smtClean="0"/>
              <a:t>5</a:t>
            </a:fld>
            <a:endParaRPr lang="en-US" dirty="0"/>
          </a:p>
        </p:txBody>
      </p:sp>
    </p:spTree>
    <p:extLst>
      <p:ext uri="{BB962C8B-B14F-4D97-AF65-F5344CB8AC3E}">
        <p14:creationId xmlns:p14="http://schemas.microsoft.com/office/powerpoint/2010/main" val="49025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this thesis, we focus on finding approximate solutions to these problems:</a:t>
            </a:r>
          </a:p>
          <a:p>
            <a:pPr marL="171450" indent="-171450">
              <a:buFont typeface="Arial" panose="020B0604020202020204" pitchFamily="34" charset="0"/>
              <a:buChar char="•"/>
            </a:pPr>
            <a:r>
              <a:rPr lang="en-US" dirty="0" smtClean="0"/>
              <a:t>(1) </a:t>
            </a:r>
            <a:r>
              <a:rPr lang="en-US" b="1" dirty="0" smtClean="0"/>
              <a:t>First</a:t>
            </a:r>
            <a:r>
              <a:rPr lang="en-US" dirty="0" smtClean="0"/>
              <a:t>, we solve the correspondence problem</a:t>
            </a:r>
            <a:r>
              <a:rPr lang="en-US" baseline="0" dirty="0" smtClean="0"/>
              <a:t> </a:t>
            </a:r>
            <a:r>
              <a:rPr lang="en-US" dirty="0" smtClean="0"/>
              <a:t>with an algorithm that matches parts in a deformation-driven search. Our method computes a </a:t>
            </a:r>
            <a:r>
              <a:rPr lang="en-US" b="1" dirty="0" smtClean="0"/>
              <a:t>fine-grained</a:t>
            </a:r>
            <a:r>
              <a:rPr lang="en-US" dirty="0" smtClean="0"/>
              <a:t> matching of shapes with different geometry and structure. Our evaluation show that it also </a:t>
            </a:r>
            <a:r>
              <a:rPr lang="en-US" b="1" dirty="0" smtClean="0"/>
              <a:t>outperforms</a:t>
            </a:r>
            <a:r>
              <a:rPr lang="en-US" dirty="0" smtClean="0"/>
              <a:t> </a:t>
            </a:r>
            <a:r>
              <a:rPr lang="en-US" b="1" dirty="0" smtClean="0"/>
              <a:t>state-of-the-art</a:t>
            </a:r>
            <a:r>
              <a:rPr lang="en-US" dirty="0" smtClean="0"/>
              <a:t> on a set of complex 3D shapes</a:t>
            </a:r>
          </a:p>
          <a:p>
            <a:pPr marL="171450" indent="-171450">
              <a:buFont typeface="Arial" panose="020B0604020202020204" pitchFamily="34" charset="0"/>
              <a:buChar char="•"/>
            </a:pPr>
            <a:r>
              <a:rPr lang="en-US" dirty="0" smtClean="0"/>
              <a:t>(2) </a:t>
            </a:r>
            <a:r>
              <a:rPr lang="en-US" b="1" dirty="0" smtClean="0"/>
              <a:t>Second</a:t>
            </a:r>
            <a:r>
              <a:rPr lang="en-US" dirty="0" smtClean="0"/>
              <a:t>, We propose the first method that generates continuous plausible variations of 3D shapes having different topology. Having a continuous blending </a:t>
            </a:r>
            <a:r>
              <a:rPr lang="en-US" b="1" dirty="0" smtClean="0"/>
              <a:t>enables a larger space </a:t>
            </a:r>
            <a:r>
              <a:rPr lang="en-US" dirty="0" smtClean="0"/>
              <a:t>of possible in-between. To </a:t>
            </a:r>
            <a:r>
              <a:rPr lang="en-US" b="1" dirty="0" smtClean="0"/>
              <a:t>handle differences in topology</a:t>
            </a:r>
            <a:r>
              <a:rPr lang="en-US" dirty="0" smtClean="0"/>
              <a:t>, we define different topology changing operations, such as splitting and merging and growing, and execute them as necessary</a:t>
            </a:r>
          </a:p>
          <a:p>
            <a:pPr marL="171450" indent="-171450">
              <a:buFont typeface="Arial" panose="020B0604020202020204" pitchFamily="34" charset="0"/>
              <a:buChar char="•"/>
            </a:pPr>
            <a:r>
              <a:rPr lang="en-US" dirty="0" smtClean="0"/>
              <a:t>(3) </a:t>
            </a:r>
            <a:r>
              <a:rPr lang="en-US" b="1" dirty="0" smtClean="0"/>
              <a:t>Lastly</a:t>
            </a:r>
            <a:r>
              <a:rPr lang="en-US" dirty="0" smtClean="0"/>
              <a:t>, we present a</a:t>
            </a:r>
            <a:r>
              <a:rPr lang="en-US" baseline="0" dirty="0" smtClean="0"/>
              <a:t> set of </a:t>
            </a:r>
            <a:r>
              <a:rPr lang="en-US" sz="1200" b="0" dirty="0" smtClean="0">
                <a:latin typeface="Museo 700" panose="02000000000000000000" pitchFamily="50" charset="0"/>
              </a:rPr>
              <a:t>shape creation tools</a:t>
            </a:r>
            <a:r>
              <a:rPr lang="en-US" dirty="0" smtClean="0"/>
              <a:t> that demonstrates the utility of our proposed shape matching and blending</a:t>
            </a:r>
          </a:p>
        </p:txBody>
      </p:sp>
      <p:sp>
        <p:nvSpPr>
          <p:cNvPr id="4" name="Slide Number Placeholder 3"/>
          <p:cNvSpPr>
            <a:spLocks noGrp="1"/>
          </p:cNvSpPr>
          <p:nvPr>
            <p:ph type="sldNum" sz="quarter" idx="10"/>
          </p:nvPr>
        </p:nvSpPr>
        <p:spPr/>
        <p:txBody>
          <a:bodyPr/>
          <a:lstStyle/>
          <a:p>
            <a:fld id="{29F15510-B45D-45B4-9F89-611A83EBAC3C}" type="slidenum">
              <a:rPr lang="en-US" smtClean="0"/>
              <a:t>6</a:t>
            </a:fld>
            <a:endParaRPr lang="en-US" dirty="0"/>
          </a:p>
        </p:txBody>
      </p:sp>
    </p:spTree>
    <p:extLst>
      <p:ext uri="{BB962C8B-B14F-4D97-AF65-F5344CB8AC3E}">
        <p14:creationId xmlns:p14="http://schemas.microsoft.com/office/powerpoint/2010/main" val="282553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upcoming parts:</a:t>
            </a:r>
          </a:p>
          <a:p>
            <a:r>
              <a:rPr lang="en-US" b="1" dirty="0" smtClean="0"/>
              <a:t>(1) First, I’ll briefly </a:t>
            </a:r>
            <a:r>
              <a:rPr lang="en-US" dirty="0" smtClean="0"/>
              <a:t>describe our shape correspondence method, and evaluate its strengths and weakness</a:t>
            </a:r>
          </a:p>
          <a:p>
            <a:r>
              <a:rPr lang="en-US" b="1" dirty="0" smtClean="0"/>
              <a:t>(2) Second, </a:t>
            </a:r>
            <a:r>
              <a:rPr lang="en-US" dirty="0" smtClean="0"/>
              <a:t>I'll present an</a:t>
            </a:r>
            <a:r>
              <a:rPr lang="en-US" baseline="0" dirty="0" smtClean="0"/>
              <a:t> overview of </a:t>
            </a:r>
            <a:r>
              <a:rPr lang="en-US" dirty="0" smtClean="0"/>
              <a:t>our shape blending algorithm, then demonstrate its use in a modeling system</a:t>
            </a:r>
          </a:p>
          <a:p>
            <a:r>
              <a:rPr lang="en-US" b="1" dirty="0" smtClean="0"/>
              <a:t>(2) </a:t>
            </a:r>
            <a:r>
              <a:rPr lang="en-US" dirty="0" smtClean="0"/>
              <a:t>And I'll end with concluding remarks and a brief discussion on different avenues for future work </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7</a:t>
            </a:fld>
            <a:endParaRPr lang="en-US" dirty="0"/>
          </a:p>
        </p:txBody>
      </p:sp>
    </p:spTree>
    <p:extLst>
      <p:ext uri="{BB962C8B-B14F-4D97-AF65-F5344CB8AC3E}">
        <p14:creationId xmlns:p14="http://schemas.microsoft.com/office/powerpoint/2010/main" val="18460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Now we take a look at the </a:t>
            </a:r>
            <a:r>
              <a:rPr lang="en-US" b="1" dirty="0" smtClean="0"/>
              <a:t>first key contribution</a:t>
            </a:r>
            <a:r>
              <a:rPr lang="en-US" dirty="0" smtClean="0"/>
              <a:t>: computing a correspondence between topologically different shapes </a:t>
            </a:r>
            <a:endParaRPr lang="en-US" dirty="0"/>
          </a:p>
        </p:txBody>
      </p:sp>
      <p:sp>
        <p:nvSpPr>
          <p:cNvPr id="4" name="Slide Number Placeholder 3"/>
          <p:cNvSpPr>
            <a:spLocks noGrp="1"/>
          </p:cNvSpPr>
          <p:nvPr>
            <p:ph type="sldNum" sz="quarter" idx="10"/>
          </p:nvPr>
        </p:nvSpPr>
        <p:spPr/>
        <p:txBody>
          <a:bodyPr/>
          <a:lstStyle/>
          <a:p>
            <a:fld id="{29F15510-B45D-45B4-9F89-611A83EBAC3C}" type="slidenum">
              <a:rPr lang="en-US" smtClean="0"/>
              <a:t>8</a:t>
            </a:fld>
            <a:endParaRPr lang="en-US" dirty="0"/>
          </a:p>
        </p:txBody>
      </p:sp>
    </p:spTree>
    <p:extLst>
      <p:ext uri="{BB962C8B-B14F-4D97-AF65-F5344CB8AC3E}">
        <p14:creationId xmlns:p14="http://schemas.microsoft.com/office/powerpoint/2010/main" val="741477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straightforward correspondence</a:t>
            </a:r>
            <a:r>
              <a:rPr lang="en-US" baseline="0" dirty="0" smtClean="0"/>
              <a:t> can relay on a reasonable </a:t>
            </a:r>
            <a:r>
              <a:rPr lang="en-US" b="1" baseline="0" dirty="0" smtClean="0"/>
              <a:t>alignment and a greedy assignment</a:t>
            </a:r>
          </a:p>
          <a:p>
            <a:pPr marL="171450" indent="-171450">
              <a:buFont typeface="Arial" panose="020B0604020202020204" pitchFamily="34" charset="0"/>
              <a:buChar char="•"/>
            </a:pPr>
            <a:r>
              <a:rPr lang="en-US" baseline="0" dirty="0" smtClean="0"/>
              <a:t>This however, is </a:t>
            </a:r>
            <a:r>
              <a:rPr lang="en-US" b="1" baseline="0" dirty="0" smtClean="0"/>
              <a:t>not sufficient </a:t>
            </a:r>
            <a:r>
              <a:rPr lang="en-US" baseline="0" dirty="0" smtClean="0"/>
              <a:t>for the diverse shapes found in real-world data</a:t>
            </a:r>
          </a:p>
        </p:txBody>
      </p:sp>
      <p:sp>
        <p:nvSpPr>
          <p:cNvPr id="4" name="Slide Number Placeholder 3"/>
          <p:cNvSpPr>
            <a:spLocks noGrp="1"/>
          </p:cNvSpPr>
          <p:nvPr>
            <p:ph type="sldNum" sz="quarter" idx="10"/>
          </p:nvPr>
        </p:nvSpPr>
        <p:spPr/>
        <p:txBody>
          <a:bodyPr/>
          <a:lstStyle/>
          <a:p>
            <a:fld id="{85FD39C6-04F1-4C9E-872B-FCE5E9B28560}" type="slidenum">
              <a:rPr lang="en-US" smtClean="0"/>
              <a:t>9</a:t>
            </a:fld>
            <a:endParaRPr lang="en-US"/>
          </a:p>
        </p:txBody>
      </p:sp>
    </p:spTree>
    <p:extLst>
      <p:ext uri="{BB962C8B-B14F-4D97-AF65-F5344CB8AC3E}">
        <p14:creationId xmlns:p14="http://schemas.microsoft.com/office/powerpoint/2010/main" val="4024743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6600">
                <a:latin typeface="Museo 300" panose="02000000000000000000"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2F51F60-2BF7-4567-BB8E-0720A338B7FA}" type="datetime1">
              <a:rPr lang="en-US" smtClean="0"/>
              <a:t>2015-11-15</a:t>
            </a:fld>
            <a:endParaRPr lang="en-US" dirty="0"/>
          </a:p>
        </p:txBody>
      </p:sp>
      <p:sp>
        <p:nvSpPr>
          <p:cNvPr id="5" name="Footer Placeholder 4"/>
          <p:cNvSpPr>
            <a:spLocks noGrp="1"/>
          </p:cNvSpPr>
          <p:nvPr>
            <p:ph type="ftr" sz="quarter" idx="11"/>
          </p:nvPr>
        </p:nvSpPr>
        <p:spPr/>
        <p:txBody>
          <a:bodyPr/>
          <a:lstStyle/>
          <a:p>
            <a:r>
              <a:rPr lang="en-US" dirty="0" smtClean="0"/>
              <a:t>Topology-Varying Shape Matching and Modeling</a:t>
            </a:r>
            <a:endParaRPr lang="en-US" dirty="0"/>
          </a:p>
        </p:txBody>
      </p:sp>
    </p:spTree>
    <p:extLst>
      <p:ext uri="{BB962C8B-B14F-4D97-AF65-F5344CB8AC3E}">
        <p14:creationId xmlns:p14="http://schemas.microsoft.com/office/powerpoint/2010/main" val="100555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Rectangle 13"/>
          <p:cNvSpPr/>
          <p:nvPr userDrawn="1"/>
        </p:nvSpPr>
        <p:spPr>
          <a:xfrm>
            <a:off x="11557590" y="6328229"/>
            <a:ext cx="634410" cy="365125"/>
          </a:xfrm>
          <a:prstGeom prst="rect">
            <a:avLst/>
          </a:prstGeom>
          <a:solidFill>
            <a:srgbClr val="A2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961" y="67123"/>
            <a:ext cx="9365168" cy="914400"/>
          </a:xfrm>
        </p:spPr>
        <p:txBody>
          <a:bodyPr>
            <a:normAutofit/>
          </a:bodyPr>
          <a:lstStyle>
            <a:lvl1pPr>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961" y="1183822"/>
            <a:ext cx="11169475" cy="4993142"/>
          </a:xfrm>
        </p:spPr>
        <p:txBody>
          <a:bodyPr/>
          <a:lstStyle>
            <a:lvl1pPr>
              <a:defRPr b="1">
                <a:solidFill>
                  <a:schemeClr val="tx1">
                    <a:lumMod val="75000"/>
                    <a:lumOff val="25000"/>
                  </a:schemeClr>
                </a:solidFill>
                <a:latin typeface="Museo 300" panose="02000000000000000000" pitchFamily="50"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336202"/>
            <a:ext cx="480963" cy="345714"/>
          </a:xfrm>
          <a:prstGeom prst="rect">
            <a:avLst/>
          </a:prstGeom>
          <a:solidFill>
            <a:srgbClr val="EB5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duotone>
              <a:schemeClr val="accent3">
                <a:shade val="45000"/>
                <a:satMod val="135000"/>
              </a:schemeClr>
              <a:prstClr val="white"/>
            </a:duotone>
          </a:blip>
          <a:stretch>
            <a:fillRect/>
          </a:stretch>
        </p:blipFill>
        <p:spPr>
          <a:xfrm>
            <a:off x="1360733" y="6328229"/>
            <a:ext cx="1255372" cy="342998"/>
          </a:xfrm>
          <a:prstGeom prst="rect">
            <a:avLst/>
          </a:prstGeom>
        </p:spPr>
      </p:pic>
      <p:pic>
        <p:nvPicPr>
          <p:cNvPr id="12" name="Picture 11"/>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0961" y="6328229"/>
            <a:ext cx="689086" cy="342998"/>
          </a:xfrm>
          <a:prstGeom prst="rect">
            <a:avLst/>
          </a:prstGeom>
        </p:spPr>
      </p:pic>
      <p:sp>
        <p:nvSpPr>
          <p:cNvPr id="6" name="Slide Number Placeholder 5"/>
          <p:cNvSpPr>
            <a:spLocks noGrp="1"/>
          </p:cNvSpPr>
          <p:nvPr>
            <p:ph type="sldNum" sz="quarter" idx="12"/>
          </p:nvPr>
        </p:nvSpPr>
        <p:spPr>
          <a:xfrm>
            <a:off x="11557590" y="6328229"/>
            <a:ext cx="634409" cy="365125"/>
          </a:xfrm>
          <a:noFill/>
        </p:spPr>
        <p:txBody>
          <a:bodyPr/>
          <a:lstStyle>
            <a:lvl1pPr algn="ctr">
              <a:defRPr sz="2000">
                <a:solidFill>
                  <a:schemeClr val="bg1"/>
                </a:solidFill>
                <a:latin typeface="Museo 700" panose="02000000000000000000" pitchFamily="50" charset="0"/>
              </a:defRPr>
            </a:lvl1pPr>
          </a:lstStyle>
          <a:p>
            <a:fld id="{4864194A-5C42-46BD-9B44-5762C902972D}" type="slidenum">
              <a:rPr lang="en-US" smtClean="0"/>
              <a:pPr/>
              <a:t>‹#›</a:t>
            </a:fld>
            <a:endParaRPr lang="en-US" dirty="0"/>
          </a:p>
        </p:txBody>
      </p:sp>
      <p:sp>
        <p:nvSpPr>
          <p:cNvPr id="13" name="TextBox 12"/>
          <p:cNvSpPr txBox="1"/>
          <p:nvPr userDrawn="1"/>
        </p:nvSpPr>
        <p:spPr>
          <a:xfrm>
            <a:off x="2543175" y="6328229"/>
            <a:ext cx="8896350" cy="338554"/>
          </a:xfrm>
          <a:prstGeom prst="rect">
            <a:avLst/>
          </a:prstGeom>
          <a:noFill/>
        </p:spPr>
        <p:txBody>
          <a:bodyPr wrap="square" rtlCol="0">
            <a:spAutoFit/>
          </a:bodyPr>
          <a:lstStyle/>
          <a:p>
            <a:pPr algn="ctr"/>
            <a:r>
              <a:rPr lang="en-US" sz="1600" kern="1200" dirty="0" smtClean="0">
                <a:solidFill>
                  <a:schemeClr val="tx1">
                    <a:tint val="75000"/>
                  </a:schemeClr>
                </a:solidFill>
                <a:latin typeface="Museo 300" panose="02000000000000000000" pitchFamily="50" charset="0"/>
                <a:ea typeface="+mn-ea"/>
                <a:cs typeface="+mn-cs"/>
              </a:rPr>
              <a:t>Topology-Varying Shape Matching and Modeling</a:t>
            </a:r>
            <a:endParaRPr lang="en-US" sz="1600" kern="1200" dirty="0">
              <a:solidFill>
                <a:schemeClr val="tx1">
                  <a:tint val="75000"/>
                </a:schemeClr>
              </a:solidFill>
              <a:latin typeface="Museo 300" panose="02000000000000000000" pitchFamily="50" charset="0"/>
              <a:ea typeface="+mn-ea"/>
              <a:cs typeface="+mn-cs"/>
            </a:endParaRPr>
          </a:p>
        </p:txBody>
      </p:sp>
    </p:spTree>
    <p:extLst>
      <p:ext uri="{BB962C8B-B14F-4D97-AF65-F5344CB8AC3E}">
        <p14:creationId xmlns:p14="http://schemas.microsoft.com/office/powerpoint/2010/main" val="832807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Rectangle 13"/>
          <p:cNvSpPr/>
          <p:nvPr userDrawn="1"/>
        </p:nvSpPr>
        <p:spPr>
          <a:xfrm>
            <a:off x="11557590" y="6328229"/>
            <a:ext cx="634410" cy="365125"/>
          </a:xfrm>
          <a:prstGeom prst="rect">
            <a:avLst/>
          </a:prstGeom>
          <a:solidFill>
            <a:srgbClr val="A2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961" y="67123"/>
            <a:ext cx="9365168" cy="914400"/>
          </a:xfrm>
        </p:spPr>
        <p:txBody>
          <a:bodyPr>
            <a:normAutofit/>
          </a:bodyPr>
          <a:lstStyle>
            <a:lvl1pPr>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961" y="1183822"/>
            <a:ext cx="11169475" cy="4993142"/>
          </a:xfrm>
        </p:spPr>
        <p:txBody>
          <a:bodyPr/>
          <a:lstStyle>
            <a:lvl1pPr>
              <a:defRPr b="1">
                <a:solidFill>
                  <a:schemeClr val="tx1">
                    <a:lumMod val="75000"/>
                    <a:lumOff val="25000"/>
                  </a:schemeClr>
                </a:solidFill>
                <a:latin typeface="Museo 300" panose="02000000000000000000" pitchFamily="50"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336202"/>
            <a:ext cx="480963" cy="345714"/>
          </a:xfrm>
          <a:prstGeom prst="rect">
            <a:avLst/>
          </a:prstGeom>
          <a:solidFill>
            <a:srgbClr val="F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duotone>
              <a:schemeClr val="accent3">
                <a:shade val="45000"/>
                <a:satMod val="135000"/>
              </a:schemeClr>
              <a:prstClr val="white"/>
            </a:duotone>
          </a:blip>
          <a:stretch>
            <a:fillRect/>
          </a:stretch>
        </p:blipFill>
        <p:spPr>
          <a:xfrm>
            <a:off x="1360733" y="6328229"/>
            <a:ext cx="1255372" cy="342998"/>
          </a:xfrm>
          <a:prstGeom prst="rect">
            <a:avLst/>
          </a:prstGeom>
        </p:spPr>
      </p:pic>
      <p:pic>
        <p:nvPicPr>
          <p:cNvPr id="12" name="Picture 11"/>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0961" y="6328229"/>
            <a:ext cx="689086" cy="342998"/>
          </a:xfrm>
          <a:prstGeom prst="rect">
            <a:avLst/>
          </a:prstGeom>
        </p:spPr>
      </p:pic>
      <p:sp>
        <p:nvSpPr>
          <p:cNvPr id="6" name="Slide Number Placeholder 5"/>
          <p:cNvSpPr>
            <a:spLocks noGrp="1"/>
          </p:cNvSpPr>
          <p:nvPr>
            <p:ph type="sldNum" sz="quarter" idx="12"/>
          </p:nvPr>
        </p:nvSpPr>
        <p:spPr>
          <a:xfrm>
            <a:off x="11557590" y="6328229"/>
            <a:ext cx="634409" cy="365125"/>
          </a:xfrm>
          <a:noFill/>
        </p:spPr>
        <p:txBody>
          <a:bodyPr/>
          <a:lstStyle>
            <a:lvl1pPr algn="ctr">
              <a:defRPr sz="2000">
                <a:solidFill>
                  <a:schemeClr val="bg1"/>
                </a:solidFill>
                <a:latin typeface="Museo 700" panose="02000000000000000000" pitchFamily="50" charset="0"/>
              </a:defRPr>
            </a:lvl1pPr>
          </a:lstStyle>
          <a:p>
            <a:fld id="{4864194A-5C42-46BD-9B44-5762C902972D}" type="slidenum">
              <a:rPr lang="en-US" smtClean="0"/>
              <a:pPr/>
              <a:t>‹#›</a:t>
            </a:fld>
            <a:endParaRPr lang="en-US" dirty="0"/>
          </a:p>
        </p:txBody>
      </p:sp>
      <p:sp>
        <p:nvSpPr>
          <p:cNvPr id="13" name="TextBox 12"/>
          <p:cNvSpPr txBox="1"/>
          <p:nvPr userDrawn="1"/>
        </p:nvSpPr>
        <p:spPr>
          <a:xfrm>
            <a:off x="2543175" y="6328229"/>
            <a:ext cx="8896350" cy="338554"/>
          </a:xfrm>
          <a:prstGeom prst="rect">
            <a:avLst/>
          </a:prstGeom>
          <a:noFill/>
        </p:spPr>
        <p:txBody>
          <a:bodyPr wrap="square" rtlCol="0">
            <a:spAutoFit/>
          </a:bodyPr>
          <a:lstStyle/>
          <a:p>
            <a:pPr algn="ctr"/>
            <a:r>
              <a:rPr lang="en-US" sz="1600" kern="1200" dirty="0" smtClean="0">
                <a:solidFill>
                  <a:schemeClr val="tx1">
                    <a:tint val="75000"/>
                  </a:schemeClr>
                </a:solidFill>
                <a:latin typeface="Museo 300" panose="02000000000000000000" pitchFamily="50" charset="0"/>
                <a:ea typeface="+mn-ea"/>
                <a:cs typeface="+mn-cs"/>
              </a:rPr>
              <a:t>Topology-Varying Shape Matching and Modeling</a:t>
            </a:r>
            <a:endParaRPr lang="en-US" sz="1600" kern="1200" dirty="0">
              <a:solidFill>
                <a:schemeClr val="tx1">
                  <a:tint val="75000"/>
                </a:schemeClr>
              </a:solidFill>
              <a:latin typeface="Museo 300" panose="02000000000000000000" pitchFamily="50" charset="0"/>
              <a:ea typeface="+mn-ea"/>
              <a:cs typeface="+mn-cs"/>
            </a:endParaRPr>
          </a:p>
        </p:txBody>
      </p:sp>
    </p:spTree>
    <p:extLst>
      <p:ext uri="{BB962C8B-B14F-4D97-AF65-F5344CB8AC3E}">
        <p14:creationId xmlns:p14="http://schemas.microsoft.com/office/powerpoint/2010/main" val="784595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Rectangle 13"/>
          <p:cNvSpPr/>
          <p:nvPr userDrawn="1"/>
        </p:nvSpPr>
        <p:spPr>
          <a:xfrm>
            <a:off x="11557590" y="6328229"/>
            <a:ext cx="634410" cy="365125"/>
          </a:xfrm>
          <a:prstGeom prst="rect">
            <a:avLst/>
          </a:prstGeom>
          <a:solidFill>
            <a:srgbClr val="A2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961" y="67123"/>
            <a:ext cx="9365168" cy="914400"/>
          </a:xfrm>
        </p:spPr>
        <p:txBody>
          <a:bodyPr>
            <a:normAutofit/>
          </a:bodyPr>
          <a:lstStyle>
            <a:lvl1pPr>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961" y="1183822"/>
            <a:ext cx="11169475" cy="4993142"/>
          </a:xfrm>
        </p:spPr>
        <p:txBody>
          <a:bodyPr/>
          <a:lstStyle>
            <a:lvl1pPr>
              <a:defRPr b="1">
                <a:solidFill>
                  <a:schemeClr val="tx1">
                    <a:lumMod val="75000"/>
                    <a:lumOff val="25000"/>
                  </a:schemeClr>
                </a:solidFill>
                <a:latin typeface="Museo 300" panose="02000000000000000000" pitchFamily="50"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336202"/>
            <a:ext cx="480963" cy="345714"/>
          </a:xfrm>
          <a:prstGeom prst="rect">
            <a:avLst/>
          </a:prstGeom>
          <a:solidFill>
            <a:srgbClr val="FA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duotone>
              <a:schemeClr val="accent3">
                <a:shade val="45000"/>
                <a:satMod val="135000"/>
              </a:schemeClr>
              <a:prstClr val="white"/>
            </a:duotone>
          </a:blip>
          <a:stretch>
            <a:fillRect/>
          </a:stretch>
        </p:blipFill>
        <p:spPr>
          <a:xfrm>
            <a:off x="1360733" y="6328229"/>
            <a:ext cx="1255372" cy="342998"/>
          </a:xfrm>
          <a:prstGeom prst="rect">
            <a:avLst/>
          </a:prstGeom>
        </p:spPr>
      </p:pic>
      <p:pic>
        <p:nvPicPr>
          <p:cNvPr id="12" name="Picture 11"/>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0961" y="6328229"/>
            <a:ext cx="689086" cy="342998"/>
          </a:xfrm>
          <a:prstGeom prst="rect">
            <a:avLst/>
          </a:prstGeom>
        </p:spPr>
      </p:pic>
      <p:sp>
        <p:nvSpPr>
          <p:cNvPr id="6" name="Slide Number Placeholder 5"/>
          <p:cNvSpPr>
            <a:spLocks noGrp="1"/>
          </p:cNvSpPr>
          <p:nvPr>
            <p:ph type="sldNum" sz="quarter" idx="12"/>
          </p:nvPr>
        </p:nvSpPr>
        <p:spPr>
          <a:xfrm>
            <a:off x="11557590" y="6328229"/>
            <a:ext cx="634409" cy="365125"/>
          </a:xfrm>
          <a:noFill/>
        </p:spPr>
        <p:txBody>
          <a:bodyPr/>
          <a:lstStyle>
            <a:lvl1pPr algn="ctr">
              <a:defRPr sz="2000">
                <a:solidFill>
                  <a:schemeClr val="bg1"/>
                </a:solidFill>
                <a:latin typeface="Museo 700" panose="02000000000000000000" pitchFamily="50" charset="0"/>
              </a:defRPr>
            </a:lvl1pPr>
          </a:lstStyle>
          <a:p>
            <a:fld id="{4864194A-5C42-46BD-9B44-5762C902972D}" type="slidenum">
              <a:rPr lang="en-US" smtClean="0"/>
              <a:pPr/>
              <a:t>‹#›</a:t>
            </a:fld>
            <a:endParaRPr lang="en-US" dirty="0"/>
          </a:p>
        </p:txBody>
      </p:sp>
      <p:sp>
        <p:nvSpPr>
          <p:cNvPr id="13" name="TextBox 12"/>
          <p:cNvSpPr txBox="1"/>
          <p:nvPr userDrawn="1"/>
        </p:nvSpPr>
        <p:spPr>
          <a:xfrm>
            <a:off x="2543175" y="6328229"/>
            <a:ext cx="8896350" cy="338554"/>
          </a:xfrm>
          <a:prstGeom prst="rect">
            <a:avLst/>
          </a:prstGeom>
          <a:noFill/>
        </p:spPr>
        <p:txBody>
          <a:bodyPr wrap="square" rtlCol="0">
            <a:spAutoFit/>
          </a:bodyPr>
          <a:lstStyle/>
          <a:p>
            <a:pPr algn="ctr"/>
            <a:r>
              <a:rPr lang="en-US" sz="1600" kern="1200" dirty="0" smtClean="0">
                <a:solidFill>
                  <a:schemeClr val="tx1">
                    <a:tint val="75000"/>
                  </a:schemeClr>
                </a:solidFill>
                <a:latin typeface="Museo 300" panose="02000000000000000000" pitchFamily="50" charset="0"/>
                <a:ea typeface="+mn-ea"/>
                <a:cs typeface="+mn-cs"/>
              </a:rPr>
              <a:t>Topology-Varying Shape Matching and Modeling</a:t>
            </a:r>
            <a:endParaRPr lang="en-US" sz="1600" kern="1200" dirty="0">
              <a:solidFill>
                <a:schemeClr val="tx1">
                  <a:tint val="75000"/>
                </a:schemeClr>
              </a:solidFill>
              <a:latin typeface="Museo 300" panose="02000000000000000000" pitchFamily="50" charset="0"/>
              <a:ea typeface="+mn-ea"/>
              <a:cs typeface="+mn-cs"/>
            </a:endParaRPr>
          </a:p>
        </p:txBody>
      </p:sp>
    </p:spTree>
    <p:extLst>
      <p:ext uri="{BB962C8B-B14F-4D97-AF65-F5344CB8AC3E}">
        <p14:creationId xmlns:p14="http://schemas.microsoft.com/office/powerpoint/2010/main" val="417265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4" name="Rectangle 13"/>
          <p:cNvSpPr/>
          <p:nvPr userDrawn="1"/>
        </p:nvSpPr>
        <p:spPr>
          <a:xfrm>
            <a:off x="11557590" y="6328229"/>
            <a:ext cx="634410" cy="365125"/>
          </a:xfrm>
          <a:prstGeom prst="rect">
            <a:avLst/>
          </a:prstGeom>
          <a:solidFill>
            <a:srgbClr val="A2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961" y="67123"/>
            <a:ext cx="9365168" cy="914400"/>
          </a:xfrm>
        </p:spPr>
        <p:txBody>
          <a:bodyPr>
            <a:normAutofit/>
          </a:bodyPr>
          <a:lstStyle>
            <a:lvl1pPr>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961" y="1183822"/>
            <a:ext cx="11169475" cy="4993142"/>
          </a:xfrm>
        </p:spPr>
        <p:txBody>
          <a:bodyPr/>
          <a:lstStyle>
            <a:lvl1pPr>
              <a:defRPr b="1">
                <a:solidFill>
                  <a:schemeClr val="tx1">
                    <a:lumMod val="75000"/>
                    <a:lumOff val="25000"/>
                  </a:schemeClr>
                </a:solidFill>
                <a:latin typeface="Museo 300" panose="02000000000000000000" pitchFamily="50"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336202"/>
            <a:ext cx="480963" cy="345714"/>
          </a:xfrm>
          <a:prstGeom prst="rect">
            <a:avLst/>
          </a:prstGeom>
          <a:solidFill>
            <a:srgbClr val="3B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duotone>
              <a:schemeClr val="accent3">
                <a:shade val="45000"/>
                <a:satMod val="135000"/>
              </a:schemeClr>
              <a:prstClr val="white"/>
            </a:duotone>
          </a:blip>
          <a:stretch>
            <a:fillRect/>
          </a:stretch>
        </p:blipFill>
        <p:spPr>
          <a:xfrm>
            <a:off x="1360733" y="6328229"/>
            <a:ext cx="1255372" cy="342998"/>
          </a:xfrm>
          <a:prstGeom prst="rect">
            <a:avLst/>
          </a:prstGeom>
        </p:spPr>
      </p:pic>
      <p:pic>
        <p:nvPicPr>
          <p:cNvPr id="12" name="Picture 11"/>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0961" y="6328229"/>
            <a:ext cx="689086" cy="342998"/>
          </a:xfrm>
          <a:prstGeom prst="rect">
            <a:avLst/>
          </a:prstGeom>
        </p:spPr>
      </p:pic>
      <p:sp>
        <p:nvSpPr>
          <p:cNvPr id="6" name="Slide Number Placeholder 5"/>
          <p:cNvSpPr>
            <a:spLocks noGrp="1"/>
          </p:cNvSpPr>
          <p:nvPr>
            <p:ph type="sldNum" sz="quarter" idx="12"/>
          </p:nvPr>
        </p:nvSpPr>
        <p:spPr>
          <a:xfrm>
            <a:off x="11557590" y="6328229"/>
            <a:ext cx="634409" cy="365125"/>
          </a:xfrm>
          <a:noFill/>
        </p:spPr>
        <p:txBody>
          <a:bodyPr/>
          <a:lstStyle>
            <a:lvl1pPr algn="ctr">
              <a:defRPr sz="2000">
                <a:solidFill>
                  <a:schemeClr val="bg1"/>
                </a:solidFill>
                <a:latin typeface="Museo 700" panose="02000000000000000000" pitchFamily="50" charset="0"/>
              </a:defRPr>
            </a:lvl1pPr>
          </a:lstStyle>
          <a:p>
            <a:fld id="{4864194A-5C42-46BD-9B44-5762C902972D}" type="slidenum">
              <a:rPr lang="en-US" smtClean="0"/>
              <a:pPr/>
              <a:t>‹#›</a:t>
            </a:fld>
            <a:endParaRPr lang="en-US" dirty="0"/>
          </a:p>
        </p:txBody>
      </p:sp>
      <p:sp>
        <p:nvSpPr>
          <p:cNvPr id="13" name="TextBox 12"/>
          <p:cNvSpPr txBox="1"/>
          <p:nvPr userDrawn="1"/>
        </p:nvSpPr>
        <p:spPr>
          <a:xfrm>
            <a:off x="2543175" y="6328229"/>
            <a:ext cx="8896350" cy="338554"/>
          </a:xfrm>
          <a:prstGeom prst="rect">
            <a:avLst/>
          </a:prstGeom>
          <a:noFill/>
        </p:spPr>
        <p:txBody>
          <a:bodyPr wrap="square" rtlCol="0">
            <a:spAutoFit/>
          </a:bodyPr>
          <a:lstStyle/>
          <a:p>
            <a:pPr algn="ctr"/>
            <a:r>
              <a:rPr lang="en-US" sz="1600" kern="1200" dirty="0" smtClean="0">
                <a:solidFill>
                  <a:schemeClr val="tx1">
                    <a:tint val="75000"/>
                  </a:schemeClr>
                </a:solidFill>
                <a:latin typeface="Museo 300" panose="02000000000000000000" pitchFamily="50" charset="0"/>
                <a:ea typeface="+mn-ea"/>
                <a:cs typeface="+mn-cs"/>
              </a:rPr>
              <a:t>Topology-Varying Shape Matching and Modeling</a:t>
            </a:r>
            <a:endParaRPr lang="en-US" sz="1600" kern="1200" dirty="0">
              <a:solidFill>
                <a:schemeClr val="tx1">
                  <a:tint val="75000"/>
                </a:schemeClr>
              </a:solidFill>
              <a:latin typeface="Museo 300" panose="02000000000000000000" pitchFamily="50" charset="0"/>
              <a:ea typeface="+mn-ea"/>
              <a:cs typeface="+mn-cs"/>
            </a:endParaRPr>
          </a:p>
        </p:txBody>
      </p:sp>
    </p:spTree>
    <p:extLst>
      <p:ext uri="{BB962C8B-B14F-4D97-AF65-F5344CB8AC3E}">
        <p14:creationId xmlns:p14="http://schemas.microsoft.com/office/powerpoint/2010/main" val="672691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11557590" y="6328229"/>
            <a:ext cx="634410" cy="365125"/>
          </a:xfrm>
          <a:prstGeom prst="rect">
            <a:avLst/>
          </a:prstGeom>
          <a:solidFill>
            <a:srgbClr val="A2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961" y="67123"/>
            <a:ext cx="9365168" cy="914400"/>
          </a:xfrm>
        </p:spPr>
        <p:txBody>
          <a:bodyPr>
            <a:normAutofit/>
          </a:bodyPr>
          <a:lstStyle>
            <a:lvl1pPr>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961" y="1183822"/>
            <a:ext cx="11169475" cy="4993142"/>
          </a:xfrm>
        </p:spPr>
        <p:txBody>
          <a:bodyPr/>
          <a:lstStyle>
            <a:lvl1pPr>
              <a:defRPr b="1">
                <a:solidFill>
                  <a:schemeClr val="tx1">
                    <a:lumMod val="75000"/>
                    <a:lumOff val="25000"/>
                  </a:schemeClr>
                </a:solidFill>
                <a:latin typeface="Museo 300" panose="02000000000000000000" pitchFamily="50"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336202"/>
            <a:ext cx="480963" cy="345714"/>
          </a:xfrm>
          <a:prstGeom prst="rect">
            <a:avLst/>
          </a:prstGeom>
          <a:solidFill>
            <a:srgbClr val="328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duotone>
              <a:schemeClr val="accent3">
                <a:shade val="45000"/>
                <a:satMod val="135000"/>
              </a:schemeClr>
              <a:prstClr val="white"/>
            </a:duotone>
          </a:blip>
          <a:stretch>
            <a:fillRect/>
          </a:stretch>
        </p:blipFill>
        <p:spPr>
          <a:xfrm>
            <a:off x="1360733" y="6328229"/>
            <a:ext cx="1255372" cy="342998"/>
          </a:xfrm>
          <a:prstGeom prst="rect">
            <a:avLst/>
          </a:prstGeom>
        </p:spPr>
      </p:pic>
      <p:pic>
        <p:nvPicPr>
          <p:cNvPr id="12" name="Picture 11"/>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0961" y="6328229"/>
            <a:ext cx="689086" cy="342998"/>
          </a:xfrm>
          <a:prstGeom prst="rect">
            <a:avLst/>
          </a:prstGeom>
        </p:spPr>
      </p:pic>
      <p:sp>
        <p:nvSpPr>
          <p:cNvPr id="6" name="Slide Number Placeholder 5"/>
          <p:cNvSpPr>
            <a:spLocks noGrp="1"/>
          </p:cNvSpPr>
          <p:nvPr>
            <p:ph type="sldNum" sz="quarter" idx="12"/>
          </p:nvPr>
        </p:nvSpPr>
        <p:spPr>
          <a:xfrm>
            <a:off x="11557590" y="6328229"/>
            <a:ext cx="634409" cy="365125"/>
          </a:xfrm>
          <a:noFill/>
        </p:spPr>
        <p:txBody>
          <a:bodyPr/>
          <a:lstStyle>
            <a:lvl1pPr algn="ctr">
              <a:defRPr sz="2000">
                <a:solidFill>
                  <a:schemeClr val="bg1"/>
                </a:solidFill>
                <a:latin typeface="Museo 700" panose="02000000000000000000" pitchFamily="50" charset="0"/>
              </a:defRPr>
            </a:lvl1pPr>
          </a:lstStyle>
          <a:p>
            <a:fld id="{4864194A-5C42-46BD-9B44-5762C902972D}" type="slidenum">
              <a:rPr lang="en-US" smtClean="0"/>
              <a:pPr/>
              <a:t>‹#›</a:t>
            </a:fld>
            <a:endParaRPr lang="en-US" dirty="0"/>
          </a:p>
        </p:txBody>
      </p:sp>
      <p:sp>
        <p:nvSpPr>
          <p:cNvPr id="13" name="TextBox 12"/>
          <p:cNvSpPr txBox="1"/>
          <p:nvPr userDrawn="1"/>
        </p:nvSpPr>
        <p:spPr>
          <a:xfrm>
            <a:off x="2543175" y="6328229"/>
            <a:ext cx="8896350" cy="338554"/>
          </a:xfrm>
          <a:prstGeom prst="rect">
            <a:avLst/>
          </a:prstGeom>
          <a:noFill/>
        </p:spPr>
        <p:txBody>
          <a:bodyPr wrap="square" rtlCol="0">
            <a:spAutoFit/>
          </a:bodyPr>
          <a:lstStyle/>
          <a:p>
            <a:pPr algn="ctr"/>
            <a:r>
              <a:rPr lang="en-US" sz="1600" kern="1200" dirty="0" smtClean="0">
                <a:solidFill>
                  <a:schemeClr val="tx1">
                    <a:tint val="75000"/>
                  </a:schemeClr>
                </a:solidFill>
                <a:latin typeface="Museo 300" panose="02000000000000000000" pitchFamily="50" charset="0"/>
                <a:ea typeface="+mn-ea"/>
                <a:cs typeface="+mn-cs"/>
              </a:rPr>
              <a:t>Topology-Varying Shape Matching and Modeling</a:t>
            </a:r>
            <a:endParaRPr lang="en-US" sz="1600" kern="1200" dirty="0">
              <a:solidFill>
                <a:schemeClr val="tx1">
                  <a:tint val="75000"/>
                </a:schemeClr>
              </a:solidFill>
              <a:latin typeface="Museo 300" panose="02000000000000000000" pitchFamily="50" charset="0"/>
              <a:ea typeface="+mn-ea"/>
              <a:cs typeface="+mn-cs"/>
            </a:endParaRPr>
          </a:p>
        </p:txBody>
      </p:sp>
    </p:spTree>
    <p:extLst>
      <p:ext uri="{BB962C8B-B14F-4D97-AF65-F5344CB8AC3E}">
        <p14:creationId xmlns:p14="http://schemas.microsoft.com/office/powerpoint/2010/main" val="69157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961" y="67123"/>
            <a:ext cx="9365168" cy="914400"/>
          </a:xfrm>
        </p:spPr>
        <p:txBody>
          <a:bodyPr>
            <a:normAutofit/>
          </a:bodyPr>
          <a:lstStyle>
            <a:lvl1pPr>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961" y="1183822"/>
            <a:ext cx="11169475" cy="4993142"/>
          </a:xfrm>
        </p:spPr>
        <p:txBody>
          <a:bodyPr/>
          <a:lstStyle>
            <a:lvl1pPr>
              <a:defRPr b="1">
                <a:solidFill>
                  <a:schemeClr val="tx1">
                    <a:lumMod val="75000"/>
                    <a:lumOff val="25000"/>
                  </a:schemeClr>
                </a:solidFill>
                <a:latin typeface="Museo 300" panose="02000000000000000000" pitchFamily="50"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336202"/>
            <a:ext cx="480963" cy="345714"/>
          </a:xfrm>
          <a:prstGeom prst="rect">
            <a:avLst/>
          </a:prstGeom>
          <a:solidFill>
            <a:srgbClr val="40B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duotone>
              <a:schemeClr val="accent3">
                <a:shade val="45000"/>
                <a:satMod val="135000"/>
              </a:schemeClr>
              <a:prstClr val="white"/>
            </a:duotone>
          </a:blip>
          <a:stretch>
            <a:fillRect/>
          </a:stretch>
        </p:blipFill>
        <p:spPr>
          <a:xfrm>
            <a:off x="1360733" y="6328229"/>
            <a:ext cx="1255372" cy="342998"/>
          </a:xfrm>
          <a:prstGeom prst="rect">
            <a:avLst/>
          </a:prstGeom>
        </p:spPr>
      </p:pic>
      <p:pic>
        <p:nvPicPr>
          <p:cNvPr id="12" name="Picture 11"/>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0961" y="6328229"/>
            <a:ext cx="689086" cy="342998"/>
          </a:xfrm>
          <a:prstGeom prst="rect">
            <a:avLst/>
          </a:prstGeom>
        </p:spPr>
      </p:pic>
      <p:sp>
        <p:nvSpPr>
          <p:cNvPr id="6" name="Slide Number Placeholder 5"/>
          <p:cNvSpPr>
            <a:spLocks noGrp="1"/>
          </p:cNvSpPr>
          <p:nvPr>
            <p:ph type="sldNum" sz="quarter" idx="12"/>
          </p:nvPr>
        </p:nvSpPr>
        <p:spPr>
          <a:xfrm>
            <a:off x="11557590" y="6328229"/>
            <a:ext cx="634409" cy="365125"/>
          </a:xfrm>
          <a:solidFill>
            <a:srgbClr val="A2A1A1"/>
          </a:solidFill>
        </p:spPr>
        <p:txBody>
          <a:bodyPr/>
          <a:lstStyle>
            <a:lvl1pPr algn="ctr">
              <a:defRPr sz="2000">
                <a:solidFill>
                  <a:schemeClr val="bg1"/>
                </a:solidFill>
                <a:latin typeface="Museo 700" panose="02000000000000000000" pitchFamily="50" charset="0"/>
              </a:defRPr>
            </a:lvl1pPr>
          </a:lstStyle>
          <a:p>
            <a:fld id="{4864194A-5C42-46BD-9B44-5762C902972D}" type="slidenum">
              <a:rPr lang="en-US" smtClean="0"/>
              <a:pPr/>
              <a:t>‹#›</a:t>
            </a:fld>
            <a:endParaRPr lang="en-US" dirty="0"/>
          </a:p>
        </p:txBody>
      </p:sp>
      <p:sp>
        <p:nvSpPr>
          <p:cNvPr id="9" name="TextBox 8"/>
          <p:cNvSpPr txBox="1"/>
          <p:nvPr userDrawn="1"/>
        </p:nvSpPr>
        <p:spPr>
          <a:xfrm>
            <a:off x="2543175" y="6328229"/>
            <a:ext cx="8896350" cy="338554"/>
          </a:xfrm>
          <a:prstGeom prst="rect">
            <a:avLst/>
          </a:prstGeom>
          <a:noFill/>
        </p:spPr>
        <p:txBody>
          <a:bodyPr wrap="square" rtlCol="0">
            <a:spAutoFit/>
          </a:bodyPr>
          <a:lstStyle/>
          <a:p>
            <a:pPr algn="ctr"/>
            <a:r>
              <a:rPr lang="en-US" sz="1600" kern="1200" dirty="0" smtClean="0">
                <a:solidFill>
                  <a:schemeClr val="tx1">
                    <a:tint val="75000"/>
                  </a:schemeClr>
                </a:solidFill>
                <a:latin typeface="Museo 300" panose="02000000000000000000" pitchFamily="50" charset="0"/>
                <a:ea typeface="+mn-ea"/>
                <a:cs typeface="+mn-cs"/>
              </a:rPr>
              <a:t>Topology-Varying Shape Matching and Modeling</a:t>
            </a:r>
            <a:endParaRPr lang="en-US" sz="1600" kern="1200" dirty="0">
              <a:solidFill>
                <a:schemeClr val="tx1">
                  <a:tint val="75000"/>
                </a:schemeClr>
              </a:solidFill>
              <a:latin typeface="Museo 300" panose="02000000000000000000" pitchFamily="50" charset="0"/>
              <a:ea typeface="+mn-ea"/>
              <a:cs typeface="+mn-cs"/>
            </a:endParaRPr>
          </a:p>
        </p:txBody>
      </p:sp>
    </p:spTree>
    <p:extLst>
      <p:ext uri="{BB962C8B-B14F-4D97-AF65-F5344CB8AC3E}">
        <p14:creationId xmlns:p14="http://schemas.microsoft.com/office/powerpoint/2010/main" val="1841652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57DC2A-3581-4231-BB68-981B374E2C66}" type="datetime1">
              <a:rPr lang="en-US" smtClean="0"/>
              <a:t>2015-11-15</a:t>
            </a:fld>
            <a:endParaRPr lang="en-US" dirty="0"/>
          </a:p>
        </p:txBody>
      </p:sp>
      <p:sp>
        <p:nvSpPr>
          <p:cNvPr id="5" name="Footer Placeholder 4"/>
          <p:cNvSpPr>
            <a:spLocks noGrp="1"/>
          </p:cNvSpPr>
          <p:nvPr>
            <p:ph type="ftr" sz="quarter" idx="11"/>
          </p:nvPr>
        </p:nvSpPr>
        <p:spPr/>
        <p:txBody>
          <a:bodyPr/>
          <a:lstStyle/>
          <a:p>
            <a:r>
              <a:rPr lang="en-US" dirty="0" smtClean="0"/>
              <a:t>Topology-Varying Shape Matching and Modeling</a:t>
            </a:r>
            <a:endParaRPr lang="en-US" dirty="0"/>
          </a:p>
        </p:txBody>
      </p:sp>
    </p:spTree>
    <p:extLst>
      <p:ext uri="{BB962C8B-B14F-4D97-AF65-F5344CB8AC3E}">
        <p14:creationId xmlns:p14="http://schemas.microsoft.com/office/powerpoint/2010/main" val="4004099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194733" y="15441"/>
            <a:ext cx="9100992" cy="873561"/>
          </a:xfrm>
        </p:spPr>
        <p:txBody>
          <a:bodyPr>
            <a:normAutofit/>
          </a:bodyPr>
          <a:lstStyle>
            <a:lvl1pPr algn="l">
              <a:defRPr sz="3200" b="1">
                <a:solidFill>
                  <a:srgbClr val="430166"/>
                </a:solidFill>
                <a:latin typeface="Museo 700" panose="02000000000000000000" pitchFamily="50" charset="0"/>
                <a:cs typeface="Arial"/>
              </a:defRPr>
            </a:lvl1pPr>
          </a:lstStyle>
          <a:p>
            <a:r>
              <a:rPr lang="en-US" dirty="0" smtClean="0"/>
              <a:t>Click to edit Master title style</a:t>
            </a:r>
            <a:endParaRPr lang="en-US" dirty="0"/>
          </a:p>
        </p:txBody>
      </p:sp>
      <p:sp>
        <p:nvSpPr>
          <p:cNvPr id="10" name="TextBox 9"/>
          <p:cNvSpPr txBox="1"/>
          <p:nvPr userDrawn="1"/>
        </p:nvSpPr>
        <p:spPr>
          <a:xfrm>
            <a:off x="406400" y="6407881"/>
            <a:ext cx="2484967" cy="261610"/>
          </a:xfrm>
          <a:prstGeom prst="rect">
            <a:avLst/>
          </a:prstGeom>
          <a:noFill/>
        </p:spPr>
        <p:txBody>
          <a:bodyPr>
            <a:spAutoFit/>
          </a:bodyPr>
          <a:lstStyle/>
          <a:p>
            <a:pPr>
              <a:lnSpc>
                <a:spcPct val="110000"/>
              </a:lnSpc>
              <a:defRPr/>
            </a:pPr>
            <a:r>
              <a:rPr lang="en-US" sz="1000" b="1" dirty="0">
                <a:solidFill>
                  <a:srgbClr val="430166"/>
                </a:solidFill>
                <a:latin typeface="Proxima Nova Regular"/>
                <a:cs typeface="Proxima Nova Regular"/>
              </a:rPr>
              <a:t>SA2015</a:t>
            </a:r>
            <a:r>
              <a:rPr lang="en-US" sz="1000" b="1" dirty="0">
                <a:solidFill>
                  <a:srgbClr val="545454"/>
                </a:solidFill>
                <a:latin typeface="Proxima Nova Regular"/>
                <a:cs typeface="Proxima Nova Regular"/>
              </a:rPr>
              <a:t>.SIGGRAPH.ORG</a:t>
            </a:r>
          </a:p>
        </p:txBody>
      </p:sp>
      <p:cxnSp>
        <p:nvCxnSpPr>
          <p:cNvPr id="11" name="Straight Connector 10"/>
          <p:cNvCxnSpPr/>
          <p:nvPr userDrawn="1"/>
        </p:nvCxnSpPr>
        <p:spPr bwMode="auto">
          <a:xfrm>
            <a:off x="4144" y="889000"/>
            <a:ext cx="11684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cxnSp>
        <p:nvCxnSpPr>
          <p:cNvPr id="13" name="Straight Connector 12"/>
          <p:cNvCxnSpPr/>
          <p:nvPr userDrawn="1"/>
        </p:nvCxnSpPr>
        <p:spPr bwMode="auto">
          <a:xfrm>
            <a:off x="508000" y="6320406"/>
            <a:ext cx="11684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sp>
        <p:nvSpPr>
          <p:cNvPr id="19" name="Content Placeholder 18"/>
          <p:cNvSpPr>
            <a:spLocks noGrp="1"/>
          </p:cNvSpPr>
          <p:nvPr>
            <p:ph sz="quarter" idx="10"/>
          </p:nvPr>
        </p:nvSpPr>
        <p:spPr>
          <a:xfrm>
            <a:off x="194733" y="1401473"/>
            <a:ext cx="11796184" cy="4404545"/>
          </a:xfrm>
        </p:spPr>
        <p:txBody>
          <a:bodyPr/>
          <a:lstStyle>
            <a:lvl1pPr marL="342900" indent="-342900">
              <a:lnSpc>
                <a:spcPts val="2800"/>
              </a:lnSpc>
              <a:buSzPct val="100000"/>
              <a:buFontTx/>
              <a:buBlip>
                <a:blip r:embed="rId2"/>
              </a:buBlip>
              <a:defRPr sz="2800">
                <a:latin typeface="Museo 300" panose="02000000000000000000" pitchFamily="50" charset="0"/>
                <a:cs typeface="Arial"/>
              </a:defRPr>
            </a:lvl1pPr>
            <a:lvl2pPr marL="742950" indent="-285750">
              <a:lnSpc>
                <a:spcPts val="2800"/>
              </a:lnSpc>
              <a:buSzPct val="100000"/>
              <a:buFontTx/>
              <a:buBlip>
                <a:blip r:embed="rId3"/>
              </a:buBlip>
              <a:defRPr sz="2400">
                <a:solidFill>
                  <a:srgbClr val="430166"/>
                </a:solidFill>
                <a:latin typeface="Calibri" panose="020F0502020204030204" pitchFamily="34" charset="0"/>
                <a:cs typeface="Arial"/>
              </a:defRPr>
            </a:lvl2pPr>
            <a:lvl3pPr marL="1143000" indent="-228600">
              <a:lnSpc>
                <a:spcPts val="2800"/>
              </a:lnSpc>
              <a:buSzPct val="100000"/>
              <a:buFontTx/>
              <a:buBlip>
                <a:blip r:embed="rId3"/>
              </a:buBlip>
              <a:defRPr sz="2000">
                <a:solidFill>
                  <a:srgbClr val="141C75"/>
                </a:solidFill>
                <a:latin typeface="Calibri" panose="020F0502020204030204" pitchFamily="34" charset="0"/>
                <a:cs typeface="Arial"/>
              </a:defRPr>
            </a:lvl3pPr>
            <a:lvl4pPr marL="1600200" indent="-228600">
              <a:lnSpc>
                <a:spcPts val="2800"/>
              </a:lnSpc>
              <a:buSzPct val="100000"/>
              <a:buFontTx/>
              <a:buBlip>
                <a:blip r:embed="rId3"/>
              </a:buBlip>
              <a:defRPr>
                <a:solidFill>
                  <a:srgbClr val="723077"/>
                </a:solidFill>
                <a:latin typeface="Calibri" panose="020F0502020204030204" pitchFamily="34" charset="0"/>
                <a:cs typeface="Arial"/>
              </a:defRPr>
            </a:lvl4pPr>
            <a:lvl5pPr marL="2057400" indent="-228600">
              <a:lnSpc>
                <a:spcPts val="2800"/>
              </a:lnSpc>
              <a:buSzPct val="100000"/>
              <a:buFontTx/>
              <a:buBlip>
                <a:blip r:embed="rId3"/>
              </a:buBlip>
              <a:defRPr>
                <a:solidFill>
                  <a:srgbClr val="D30275"/>
                </a:solidFill>
                <a:latin typeface="Calibri" panose="020F0502020204030204" pitchFamily="34" charset="0"/>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 name="Picture 1" descr="SA2015_Topbar_PPT.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0380" y="895561"/>
            <a:ext cx="3321051" cy="264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descr="SA2015_Topbar_PPT.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8893837" y="5984742"/>
            <a:ext cx="3321049"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9"/>
          <p:cNvPicPr>
            <a:picLocks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687491" y="6226280"/>
            <a:ext cx="89535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23" name="Picture 10"/>
          <p:cNvPicPr>
            <a:picLocks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1477008" y="6397730"/>
            <a:ext cx="38100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10" descr="SA2015_Logo_PPT.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9692218" y="228600"/>
            <a:ext cx="2296583"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userDrawn="1"/>
        </p:nvSpPr>
        <p:spPr>
          <a:xfrm>
            <a:off x="11357064" y="5967808"/>
            <a:ext cx="824089" cy="369332"/>
          </a:xfrm>
          <a:prstGeom prst="rect">
            <a:avLst/>
          </a:prstGeom>
          <a:noFill/>
        </p:spPr>
        <p:txBody>
          <a:bodyPr wrap="square" rtlCol="0">
            <a:spAutoFit/>
          </a:bodyPr>
          <a:lstStyle/>
          <a:p>
            <a:pPr algn="r"/>
            <a:fld id="{F20C27D5-71F9-43E5-92A5-D9724A0317F9}" type="slidenum">
              <a:rPr lang="en-US" sz="1800" smtClean="0">
                <a:solidFill>
                  <a:srgbClr val="FFFFFF"/>
                </a:solidFill>
              </a:rPr>
              <a:pPr algn="r"/>
              <a:t>‹#›</a:t>
            </a:fld>
            <a:endParaRPr lang="en-US" sz="1800" dirty="0">
              <a:solidFill>
                <a:srgbClr val="FFFFFF"/>
              </a:solidFill>
            </a:endParaRPr>
          </a:p>
        </p:txBody>
      </p:sp>
      <p:sp>
        <p:nvSpPr>
          <p:cNvPr id="14" name="TextBox 13"/>
          <p:cNvSpPr txBox="1"/>
          <p:nvPr userDrawn="1"/>
        </p:nvSpPr>
        <p:spPr>
          <a:xfrm>
            <a:off x="2891366" y="6407881"/>
            <a:ext cx="7686323" cy="261610"/>
          </a:xfrm>
          <a:prstGeom prst="rect">
            <a:avLst/>
          </a:prstGeom>
          <a:noFill/>
        </p:spPr>
        <p:txBody>
          <a:bodyPr wrap="square">
            <a:spAutoFit/>
          </a:bodyPr>
          <a:lstStyle/>
          <a:p>
            <a:pPr algn="ctr">
              <a:lnSpc>
                <a:spcPct val="110000"/>
              </a:lnSpc>
              <a:defRPr/>
            </a:pPr>
            <a:r>
              <a:rPr lang="en-US" sz="1000" b="0" dirty="0" smtClean="0">
                <a:solidFill>
                  <a:schemeClr val="bg1">
                    <a:lumMod val="50000"/>
                  </a:schemeClr>
                </a:solidFill>
                <a:latin typeface="Proxima Nova Regular"/>
                <a:cs typeface="Proxima Nova Regular"/>
              </a:rPr>
              <a:t>Deformation-Driven Topology-Varying 3D Shape Correspondence</a:t>
            </a:r>
            <a:endParaRPr lang="en-US" sz="1000" b="0" dirty="0">
              <a:solidFill>
                <a:schemeClr val="bg1">
                  <a:lumMod val="50000"/>
                </a:schemeClr>
              </a:solidFill>
              <a:latin typeface="Proxima Nova Regular"/>
              <a:cs typeface="Proxima Nova Regular"/>
            </a:endParaRPr>
          </a:p>
        </p:txBody>
      </p:sp>
    </p:spTree>
    <p:extLst>
      <p:ext uri="{BB962C8B-B14F-4D97-AF65-F5344CB8AC3E}">
        <p14:creationId xmlns:p14="http://schemas.microsoft.com/office/powerpoint/2010/main" val="1503318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19032-3DE5-4D7C-BD52-8B4C9A826E1E}" type="datetime1">
              <a:rPr lang="en-US" smtClean="0"/>
              <a:t>2015-11-15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Topology-Varying Shape Matching and Modeling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4194A-5C42-46BD-9B44-5762C902972D}" type="slidenum">
              <a:rPr lang="en-US" smtClean="0"/>
              <a:t>‹#›</a:t>
            </a:fld>
            <a:endParaRPr lang="en-US" dirty="0"/>
          </a:p>
        </p:txBody>
      </p:sp>
    </p:spTree>
    <p:extLst>
      <p:ext uri="{BB962C8B-B14F-4D97-AF65-F5344CB8AC3E}">
        <p14:creationId xmlns:p14="http://schemas.microsoft.com/office/powerpoint/2010/main" val="537862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4" r:id="rId7"/>
    <p:sldLayoutId id="2147483651" r:id="rId8"/>
    <p:sldLayoutId id="214748365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96.jpg"/></Relationships>
</file>

<file path=ppt/slides/_rels/slide3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99.jpg"/><Relationship Id="rId4" Type="http://schemas.openxmlformats.org/officeDocument/2006/relationships/image" Target="../media/image98.jp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github.com/ialhashim/TopoBlende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7612" y="1122363"/>
            <a:ext cx="7089169" cy="2165098"/>
          </a:xfrm>
        </p:spPr>
        <p:txBody>
          <a:bodyPr anchor="ctr">
            <a:normAutofit/>
          </a:bodyPr>
          <a:lstStyle/>
          <a:p>
            <a:pPr algn="l"/>
            <a:r>
              <a:rPr lang="en-US" sz="4800" dirty="0" smtClean="0"/>
              <a:t>Topology-Varying Shape Matching and Modeling</a:t>
            </a:r>
            <a:endParaRPr lang="en-US" sz="4800" dirty="0"/>
          </a:p>
        </p:txBody>
      </p:sp>
      <p:sp>
        <p:nvSpPr>
          <p:cNvPr id="3" name="Subtitle 2"/>
          <p:cNvSpPr>
            <a:spLocks noGrp="1"/>
          </p:cNvSpPr>
          <p:nvPr>
            <p:ph type="subTitle" idx="1"/>
          </p:nvPr>
        </p:nvSpPr>
        <p:spPr>
          <a:xfrm>
            <a:off x="4407612" y="3478213"/>
            <a:ext cx="6955606" cy="1655762"/>
          </a:xfrm>
        </p:spPr>
        <p:txBody>
          <a:bodyPr>
            <a:normAutofit fontScale="92500" lnSpcReduction="10000"/>
          </a:bodyPr>
          <a:lstStyle/>
          <a:p>
            <a:pPr algn="l"/>
            <a:r>
              <a:rPr lang="en-US" sz="2600" dirty="0" smtClean="0">
                <a:latin typeface="+mn-lt"/>
              </a:rPr>
              <a:t>Ibraheem Alhashim</a:t>
            </a:r>
          </a:p>
          <a:p>
            <a:pPr algn="l"/>
            <a:r>
              <a:rPr lang="en-US" sz="2600" dirty="0" smtClean="0">
                <a:solidFill>
                  <a:schemeClr val="bg1">
                    <a:lumMod val="50000"/>
                  </a:schemeClr>
                </a:solidFill>
                <a:latin typeface="+mn-lt"/>
              </a:rPr>
              <a:t>PhD Thesis Defense</a:t>
            </a:r>
          </a:p>
          <a:p>
            <a:pPr algn="l"/>
            <a:endParaRPr lang="en-US" dirty="0" smtClean="0">
              <a:solidFill>
                <a:schemeClr val="bg1">
                  <a:lumMod val="50000"/>
                </a:schemeClr>
              </a:solidFill>
              <a:latin typeface="+mn-lt"/>
            </a:endParaRPr>
          </a:p>
          <a:p>
            <a:pPr algn="l"/>
            <a:r>
              <a:rPr lang="en-US" dirty="0" smtClean="0">
                <a:solidFill>
                  <a:schemeClr val="bg1">
                    <a:lumMod val="50000"/>
                  </a:schemeClr>
                </a:solidFill>
                <a:latin typeface="+mn-lt"/>
              </a:rPr>
              <a:t>11:00 a.m.  -  November 10</a:t>
            </a:r>
            <a:r>
              <a:rPr lang="en-US" baseline="30000" dirty="0" smtClean="0">
                <a:solidFill>
                  <a:schemeClr val="bg1">
                    <a:lumMod val="50000"/>
                  </a:schemeClr>
                </a:solidFill>
                <a:latin typeface="+mn-lt"/>
              </a:rPr>
              <a:t>th</a:t>
            </a:r>
            <a:r>
              <a:rPr lang="en-US" dirty="0" smtClean="0">
                <a:solidFill>
                  <a:schemeClr val="bg1">
                    <a:lumMod val="50000"/>
                  </a:schemeClr>
                </a:solidFill>
                <a:latin typeface="+mn-lt"/>
              </a:rPr>
              <a:t>, 2015  -  TASC1 9204 East</a:t>
            </a:r>
            <a:endParaRPr lang="en-US" dirty="0">
              <a:solidFill>
                <a:schemeClr val="bg1">
                  <a:lumMod val="50000"/>
                </a:schemeClr>
              </a:solidFill>
              <a:latin typeface="+mn-l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3782" y="1449121"/>
            <a:ext cx="2118662" cy="106060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3782" y="2792352"/>
            <a:ext cx="2118662" cy="717611"/>
          </a:xfrm>
          <a:prstGeom prst="rect">
            <a:avLst/>
          </a:prstGeom>
        </p:spPr>
      </p:pic>
    </p:spTree>
    <p:extLst>
      <p:ext uri="{BB962C8B-B14F-4D97-AF65-F5344CB8AC3E}">
        <p14:creationId xmlns:p14="http://schemas.microsoft.com/office/powerpoint/2010/main" val="291534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8039886" y="1859452"/>
            <a:ext cx="2439367" cy="2033447"/>
            <a:chOff x="8627038" y="3868615"/>
            <a:chExt cx="3162003" cy="2635835"/>
          </a:xfrm>
        </p:grpSpPr>
        <p:pic>
          <p:nvPicPr>
            <p:cNvPr id="14" name="Picture 13"/>
            <p:cNvPicPr>
              <a:picLocks noChangeAspect="1"/>
            </p:cNvPicPr>
            <p:nvPr/>
          </p:nvPicPr>
          <p:blipFill rotWithShape="1">
            <a:blip r:embed="rId3"/>
            <a:srcRect b="10666"/>
            <a:stretch/>
          </p:blipFill>
          <p:spPr>
            <a:xfrm>
              <a:off x="8952817" y="3868615"/>
              <a:ext cx="2498231" cy="2275199"/>
            </a:xfrm>
            <a:prstGeom prst="rect">
              <a:avLst/>
            </a:prstGeom>
            <a:ln>
              <a:noFill/>
            </a:ln>
          </p:spPr>
        </p:pic>
        <p:sp>
          <p:nvSpPr>
            <p:cNvPr id="17" name="TextBox 16"/>
            <p:cNvSpPr txBox="1"/>
            <p:nvPr/>
          </p:nvSpPr>
          <p:spPr>
            <a:xfrm>
              <a:off x="8627038" y="6065603"/>
              <a:ext cx="3162003" cy="438847"/>
            </a:xfrm>
            <a:prstGeom prst="rect">
              <a:avLst/>
            </a:prstGeom>
            <a:solidFill>
              <a:schemeClr val="bg1"/>
            </a:solidFill>
          </p:spPr>
          <p:txBody>
            <a:bodyPr wrap="square" rtlCol="0">
              <a:spAutoFit/>
            </a:bodyPr>
            <a:lstStyle/>
            <a:p>
              <a:pPr algn="ctr"/>
              <a:r>
                <a:rPr lang="en-US" sz="1600" dirty="0" smtClean="0">
                  <a:solidFill>
                    <a:schemeClr val="tx1">
                      <a:lumMod val="75000"/>
                      <a:lumOff val="25000"/>
                    </a:schemeClr>
                  </a:solidFill>
                </a:rPr>
                <a:t>[</a:t>
              </a:r>
              <a:r>
                <a:rPr lang="en-CA" sz="1600" dirty="0" smtClean="0">
                  <a:solidFill>
                    <a:schemeClr val="tx1">
                      <a:lumMod val="75000"/>
                      <a:lumOff val="25000"/>
                    </a:schemeClr>
                  </a:solidFill>
                </a:rPr>
                <a:t>Kim et al. 13</a:t>
              </a:r>
              <a:r>
                <a:rPr lang="en-US" sz="1600" dirty="0" smtClean="0">
                  <a:solidFill>
                    <a:schemeClr val="tx1">
                      <a:lumMod val="75000"/>
                      <a:lumOff val="25000"/>
                    </a:schemeClr>
                  </a:solidFill>
                </a:rPr>
                <a:t>]</a:t>
              </a:r>
              <a:endParaRPr lang="en-US" sz="1600" dirty="0">
                <a:solidFill>
                  <a:schemeClr val="tx1">
                    <a:lumMod val="75000"/>
                    <a:lumOff val="25000"/>
                  </a:schemeClr>
                </a:solidFill>
              </a:endParaRPr>
            </a:p>
          </p:txBody>
        </p:sp>
      </p:grpSp>
      <p:sp>
        <p:nvSpPr>
          <p:cNvPr id="2" name="Title 1"/>
          <p:cNvSpPr>
            <a:spLocks noGrp="1"/>
          </p:cNvSpPr>
          <p:nvPr>
            <p:ph type="title"/>
          </p:nvPr>
        </p:nvSpPr>
        <p:spPr/>
        <p:txBody>
          <a:bodyPr/>
          <a:lstStyle/>
          <a:p>
            <a:r>
              <a:rPr lang="en-US" dirty="0"/>
              <a:t>Previous Works</a:t>
            </a:r>
          </a:p>
        </p:txBody>
      </p:sp>
      <p:sp>
        <p:nvSpPr>
          <p:cNvPr id="3" name="Content Placeholder 2"/>
          <p:cNvSpPr>
            <a:spLocks noGrp="1"/>
          </p:cNvSpPr>
          <p:nvPr>
            <p:ph idx="1"/>
          </p:nvPr>
        </p:nvSpPr>
        <p:spPr/>
        <p:txBody>
          <a:bodyPr/>
          <a:lstStyle/>
          <a:p>
            <a:r>
              <a:rPr lang="en-US" b="0" dirty="0" smtClean="0"/>
              <a:t>For man-made objects, recent focus is on </a:t>
            </a:r>
            <a:r>
              <a:rPr lang="en-US" b="0" dirty="0" smtClean="0">
                <a:latin typeface="Museo 700" panose="02000000000000000000" pitchFamily="50" charset="0"/>
              </a:rPr>
              <a:t>co-analysis</a:t>
            </a:r>
          </a:p>
          <a:p>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10</a:t>
            </a:fld>
            <a:endParaRPr lang="en-US" dirty="0"/>
          </a:p>
        </p:txBody>
      </p:sp>
      <p:grpSp>
        <p:nvGrpSpPr>
          <p:cNvPr id="7" name="Group 6"/>
          <p:cNvGrpSpPr/>
          <p:nvPr/>
        </p:nvGrpSpPr>
        <p:grpSpPr>
          <a:xfrm>
            <a:off x="5043598" y="2026557"/>
            <a:ext cx="2303127" cy="1866344"/>
            <a:chOff x="2680516" y="4169437"/>
            <a:chExt cx="2094213" cy="1697050"/>
          </a:xfrm>
        </p:grpSpPr>
        <p:pic>
          <p:nvPicPr>
            <p:cNvPr id="11" name="Picture 10"/>
            <p:cNvPicPr>
              <a:picLocks noChangeAspect="1"/>
            </p:cNvPicPr>
            <p:nvPr/>
          </p:nvPicPr>
          <p:blipFill>
            <a:blip r:embed="rId4"/>
            <a:stretch>
              <a:fillRect/>
            </a:stretch>
          </p:blipFill>
          <p:spPr>
            <a:xfrm>
              <a:off x="2922377" y="4169437"/>
              <a:ext cx="1610495" cy="1318552"/>
            </a:xfrm>
            <a:prstGeom prst="rect">
              <a:avLst/>
            </a:prstGeom>
          </p:spPr>
        </p:pic>
        <p:sp>
          <p:nvSpPr>
            <p:cNvPr id="12" name="TextBox 9"/>
            <p:cNvSpPr txBox="1"/>
            <p:nvPr/>
          </p:nvSpPr>
          <p:spPr>
            <a:xfrm>
              <a:off x="2680516" y="5558643"/>
              <a:ext cx="2094213" cy="3078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tx1">
                      <a:lumMod val="75000"/>
                      <a:lumOff val="25000"/>
                    </a:schemeClr>
                  </a:solidFill>
                </a:rPr>
                <a:t>[Sidi et al. 11]</a:t>
              </a:r>
              <a:endParaRPr lang="en-US" sz="1600" dirty="0">
                <a:solidFill>
                  <a:schemeClr val="tx1">
                    <a:lumMod val="75000"/>
                    <a:lumOff val="25000"/>
                  </a:schemeClr>
                </a:solidFill>
              </a:endParaRPr>
            </a:p>
          </p:txBody>
        </p:sp>
      </p:grpSp>
      <p:grpSp>
        <p:nvGrpSpPr>
          <p:cNvPr id="8" name="Group 7"/>
          <p:cNvGrpSpPr/>
          <p:nvPr/>
        </p:nvGrpSpPr>
        <p:grpSpPr>
          <a:xfrm>
            <a:off x="1311193" y="4050806"/>
            <a:ext cx="2793607" cy="1994217"/>
            <a:chOff x="5386566" y="3847703"/>
            <a:chExt cx="2793607" cy="1994217"/>
          </a:xfrm>
        </p:grpSpPr>
        <p:pic>
          <p:nvPicPr>
            <p:cNvPr id="9" name="Picture 8" descr="http://vecg.cs.ucl.ac.uk/Projects/SmartGeometry/recurr_arrangment/paper_docs/results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127"/>
            <a:stretch/>
          </p:blipFill>
          <p:spPr bwMode="auto">
            <a:xfrm>
              <a:off x="5438777" y="3847703"/>
              <a:ext cx="2741396" cy="16908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0"/>
            <p:cNvSpPr txBox="1"/>
            <p:nvPr/>
          </p:nvSpPr>
          <p:spPr>
            <a:xfrm>
              <a:off x="5386566" y="5503366"/>
              <a:ext cx="279360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a:t>
              </a:r>
              <a:r>
                <a:rPr lang="en-US" sz="1600" dirty="0" smtClean="0">
                  <a:solidFill>
                    <a:schemeClr val="tx1">
                      <a:lumMod val="75000"/>
                      <a:lumOff val="25000"/>
                    </a:schemeClr>
                  </a:solidFill>
                </a:rPr>
                <a:t>Zheng et al. 14]</a:t>
              </a:r>
              <a:endParaRPr lang="en-US" sz="1600" dirty="0">
                <a:solidFill>
                  <a:schemeClr val="tx1">
                    <a:lumMod val="75000"/>
                    <a:lumOff val="25000"/>
                  </a:schemeClr>
                </a:solidFill>
              </a:endParaRPr>
            </a:p>
          </p:txBody>
        </p:sp>
      </p:grpSp>
      <p:grpSp>
        <p:nvGrpSpPr>
          <p:cNvPr id="20" name="Group 19"/>
          <p:cNvGrpSpPr/>
          <p:nvPr/>
        </p:nvGrpSpPr>
        <p:grpSpPr>
          <a:xfrm>
            <a:off x="1410116" y="1836006"/>
            <a:ext cx="2761487" cy="2033450"/>
            <a:chOff x="16385" y="4253256"/>
            <a:chExt cx="2761487" cy="2033450"/>
          </a:xfrm>
        </p:grpSpPr>
        <p:pic>
          <p:nvPicPr>
            <p:cNvPr id="21" name="Picture 20"/>
            <p:cNvPicPr>
              <a:picLocks noChangeAspect="1"/>
            </p:cNvPicPr>
            <p:nvPr/>
          </p:nvPicPr>
          <p:blipFill>
            <a:blip r:embed="rId6"/>
            <a:stretch>
              <a:fillRect/>
            </a:stretch>
          </p:blipFill>
          <p:spPr>
            <a:xfrm>
              <a:off x="435171" y="4253256"/>
              <a:ext cx="1727408" cy="1717266"/>
            </a:xfrm>
            <a:prstGeom prst="rect">
              <a:avLst/>
            </a:prstGeom>
          </p:spPr>
        </p:pic>
        <p:sp>
          <p:nvSpPr>
            <p:cNvPr id="22" name="TextBox 8"/>
            <p:cNvSpPr txBox="1"/>
            <p:nvPr/>
          </p:nvSpPr>
          <p:spPr>
            <a:xfrm>
              <a:off x="16385" y="5948152"/>
              <a:ext cx="276148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[Golovinskiy &amp; Funkhouser 08]</a:t>
              </a:r>
            </a:p>
          </p:txBody>
        </p:sp>
      </p:grpSp>
      <p:grpSp>
        <p:nvGrpSpPr>
          <p:cNvPr id="19" name="Group 18"/>
          <p:cNvGrpSpPr/>
          <p:nvPr/>
        </p:nvGrpSpPr>
        <p:grpSpPr>
          <a:xfrm>
            <a:off x="8119021" y="3961756"/>
            <a:ext cx="2251659" cy="2075933"/>
            <a:chOff x="3289037" y="4559475"/>
            <a:chExt cx="2251659" cy="2075933"/>
          </a:xfrm>
        </p:grpSpPr>
        <p:pic>
          <p:nvPicPr>
            <p:cNvPr id="23" name="Picture 22"/>
            <p:cNvPicPr>
              <a:picLocks noChangeAspect="1"/>
            </p:cNvPicPr>
            <p:nvPr/>
          </p:nvPicPr>
          <p:blipFill>
            <a:blip r:embed="rId7"/>
            <a:stretch>
              <a:fillRect/>
            </a:stretch>
          </p:blipFill>
          <p:spPr>
            <a:xfrm>
              <a:off x="3359838" y="4559475"/>
              <a:ext cx="2110059" cy="1794182"/>
            </a:xfrm>
            <a:prstGeom prst="rect">
              <a:avLst/>
            </a:prstGeom>
          </p:spPr>
        </p:pic>
        <p:sp>
          <p:nvSpPr>
            <p:cNvPr id="24" name="TextBox 23"/>
            <p:cNvSpPr txBox="1"/>
            <p:nvPr/>
          </p:nvSpPr>
          <p:spPr>
            <a:xfrm>
              <a:off x="3289037" y="6296854"/>
              <a:ext cx="2251659" cy="338554"/>
            </a:xfrm>
            <a:prstGeom prst="rect">
              <a:avLst/>
            </a:prstGeom>
            <a:noFill/>
          </p:spPr>
          <p:txBody>
            <a:bodyPr wrap="square" rtlCol="0">
              <a:spAutoFit/>
            </a:bodyPr>
            <a:lstStyle/>
            <a:p>
              <a:pPr algn="ctr"/>
              <a:r>
                <a:rPr lang="en-US" sz="1600" dirty="0" smtClean="0">
                  <a:solidFill>
                    <a:schemeClr val="tx1">
                      <a:lumMod val="75000"/>
                      <a:lumOff val="25000"/>
                    </a:schemeClr>
                  </a:solidFill>
                </a:rPr>
                <a:t>[</a:t>
              </a:r>
              <a:r>
                <a:rPr lang="en-US" sz="1600" dirty="0" err="1" smtClean="0">
                  <a:solidFill>
                    <a:schemeClr val="tx1">
                      <a:lumMod val="75000"/>
                      <a:lumOff val="25000"/>
                    </a:schemeClr>
                  </a:solidFill>
                </a:rPr>
                <a:t>Laga</a:t>
              </a:r>
              <a:r>
                <a:rPr lang="en-US" sz="1600" dirty="0" smtClean="0">
                  <a:solidFill>
                    <a:schemeClr val="tx1">
                      <a:lumMod val="75000"/>
                      <a:lumOff val="25000"/>
                    </a:schemeClr>
                  </a:solidFill>
                </a:rPr>
                <a:t> et al. 14]</a:t>
              </a:r>
              <a:endParaRPr lang="en-US" sz="1600" dirty="0">
                <a:solidFill>
                  <a:schemeClr val="tx1">
                    <a:lumMod val="75000"/>
                    <a:lumOff val="25000"/>
                  </a:schemeClr>
                </a:solidFill>
              </a:endParaRPr>
            </a:p>
          </p:txBody>
        </p:sp>
      </p:grpSp>
      <p:grpSp>
        <p:nvGrpSpPr>
          <p:cNvPr id="25" name="Group 24"/>
          <p:cNvGrpSpPr/>
          <p:nvPr/>
        </p:nvGrpSpPr>
        <p:grpSpPr>
          <a:xfrm>
            <a:off x="5026145" y="4043332"/>
            <a:ext cx="2251659" cy="2006080"/>
            <a:chOff x="1415355" y="3986873"/>
            <a:chExt cx="2251659" cy="2006080"/>
          </a:xfrm>
        </p:grpSpPr>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88907" y="3986873"/>
              <a:ext cx="2104553" cy="1690972"/>
            </a:xfrm>
            <a:prstGeom prst="rect">
              <a:avLst/>
            </a:prstGeom>
          </p:spPr>
        </p:pic>
        <p:sp>
          <p:nvSpPr>
            <p:cNvPr id="27" name="TextBox 26"/>
            <p:cNvSpPr txBox="1"/>
            <p:nvPr/>
          </p:nvSpPr>
          <p:spPr>
            <a:xfrm>
              <a:off x="1415355" y="5654399"/>
              <a:ext cx="2251659" cy="338554"/>
            </a:xfrm>
            <a:prstGeom prst="rect">
              <a:avLst/>
            </a:prstGeom>
            <a:noFill/>
          </p:spPr>
          <p:txBody>
            <a:bodyPr wrap="square" rtlCol="0">
              <a:spAutoFit/>
            </a:bodyPr>
            <a:lstStyle/>
            <a:p>
              <a:pPr algn="ctr"/>
              <a:r>
                <a:rPr lang="en-US" sz="1600" dirty="0">
                  <a:solidFill>
                    <a:schemeClr val="tx1">
                      <a:lumMod val="75000"/>
                      <a:lumOff val="25000"/>
                    </a:schemeClr>
                  </a:solidFill>
                </a:rPr>
                <a:t>[Huang </a:t>
              </a:r>
              <a:r>
                <a:rPr lang="en-US" sz="1600" dirty="0" smtClean="0">
                  <a:solidFill>
                    <a:schemeClr val="tx1">
                      <a:lumMod val="75000"/>
                      <a:lumOff val="25000"/>
                    </a:schemeClr>
                  </a:solidFill>
                </a:rPr>
                <a:t>et al. 14]</a:t>
              </a:r>
              <a:endParaRPr lang="en-US" sz="1600" dirty="0">
                <a:solidFill>
                  <a:schemeClr val="tx1">
                    <a:lumMod val="75000"/>
                    <a:lumOff val="25000"/>
                  </a:schemeClr>
                </a:solidFill>
              </a:endParaRPr>
            </a:p>
          </p:txBody>
        </p:sp>
      </p:grpSp>
      <p:sp>
        <p:nvSpPr>
          <p:cNvPr id="5" name="Rectangle 4"/>
          <p:cNvSpPr/>
          <p:nvPr/>
        </p:nvSpPr>
        <p:spPr>
          <a:xfrm>
            <a:off x="879231" y="1699846"/>
            <a:ext cx="10187354" cy="4537135"/>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47813" indent="-457200">
              <a:buFont typeface="+mj-lt"/>
              <a:buAutoNum type="arabicPeriod"/>
            </a:pPr>
            <a:r>
              <a:rPr lang="en-US" sz="3200" dirty="0" smtClean="0">
                <a:solidFill>
                  <a:srgbClr val="C00000"/>
                </a:solidFill>
                <a:latin typeface="Museo 700" panose="02000000000000000000" pitchFamily="50" charset="0"/>
              </a:rPr>
              <a:t>Coarse results</a:t>
            </a:r>
          </a:p>
          <a:p>
            <a:pPr marL="1547813" indent="-457200">
              <a:lnSpc>
                <a:spcPct val="200000"/>
              </a:lnSpc>
              <a:buFont typeface="+mj-lt"/>
              <a:buAutoNum type="arabicPeriod"/>
            </a:pPr>
            <a:r>
              <a:rPr lang="en-US" sz="3200" dirty="0" smtClean="0">
                <a:solidFill>
                  <a:srgbClr val="C00000"/>
                </a:solidFill>
                <a:latin typeface="Museo 700" panose="02000000000000000000" pitchFamily="50" charset="0"/>
              </a:rPr>
              <a:t>Forced correspondence</a:t>
            </a:r>
          </a:p>
          <a:p>
            <a:pPr marL="1547813" indent="-457200">
              <a:lnSpc>
                <a:spcPct val="200000"/>
              </a:lnSpc>
              <a:buFont typeface="+mj-lt"/>
              <a:buAutoNum type="arabicPeriod"/>
            </a:pPr>
            <a:r>
              <a:rPr lang="en-US" sz="3200" dirty="0" smtClean="0">
                <a:solidFill>
                  <a:srgbClr val="C00000"/>
                </a:solidFill>
                <a:latin typeface="Museo 700" panose="02000000000000000000" pitchFamily="50" charset="0"/>
              </a:rPr>
              <a:t>Set of shapes</a:t>
            </a:r>
            <a:endParaRPr lang="en-US" sz="3200" dirty="0">
              <a:solidFill>
                <a:srgbClr val="C00000"/>
              </a:solidFill>
              <a:latin typeface="Museo 700" panose="02000000000000000000" pitchFamily="50" charset="0"/>
            </a:endParaRPr>
          </a:p>
        </p:txBody>
      </p:sp>
    </p:spTree>
    <p:extLst>
      <p:ext uri="{BB962C8B-B14F-4D97-AF65-F5344CB8AC3E}">
        <p14:creationId xmlns:p14="http://schemas.microsoft.com/office/powerpoint/2010/main" val="825467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50"/>
                                        <p:tgtEl>
                                          <p:spTgt spid="20"/>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50"/>
                                        <p:tgtEl>
                                          <p:spTgt spid="18"/>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ouble Wave 36"/>
          <p:cNvSpPr/>
          <p:nvPr/>
        </p:nvSpPr>
        <p:spPr>
          <a:xfrm>
            <a:off x="3653194" y="1263109"/>
            <a:ext cx="4048867" cy="406632"/>
          </a:xfrm>
          <a:custGeom>
            <a:avLst/>
            <a:gdLst>
              <a:gd name="connsiteX0" fmla="*/ 0 w 838968"/>
              <a:gd name="connsiteY0" fmla="*/ 25003 h 400050"/>
              <a:gd name="connsiteX1" fmla="*/ 419484 w 838968"/>
              <a:gd name="connsiteY1" fmla="*/ 25003 h 400050"/>
              <a:gd name="connsiteX2" fmla="*/ 838968 w 838968"/>
              <a:gd name="connsiteY2" fmla="*/ 25003 h 400050"/>
              <a:gd name="connsiteX3" fmla="*/ 838968 w 838968"/>
              <a:gd name="connsiteY3" fmla="*/ 375047 h 400050"/>
              <a:gd name="connsiteX4" fmla="*/ 419484 w 838968"/>
              <a:gd name="connsiteY4" fmla="*/ 375047 h 400050"/>
              <a:gd name="connsiteX5" fmla="*/ 0 w 838968"/>
              <a:gd name="connsiteY5" fmla="*/ 375047 h 400050"/>
              <a:gd name="connsiteX6" fmla="*/ 0 w 838968"/>
              <a:gd name="connsiteY6" fmla="*/ 25003 h 400050"/>
              <a:gd name="connsiteX0" fmla="*/ 0 w 838968"/>
              <a:gd name="connsiteY0" fmla="*/ 24060 h 397116"/>
              <a:gd name="connsiteX1" fmla="*/ 419484 w 838968"/>
              <a:gd name="connsiteY1" fmla="*/ 24060 h 397116"/>
              <a:gd name="connsiteX2" fmla="*/ 838968 w 838968"/>
              <a:gd name="connsiteY2" fmla="*/ 24060 h 397116"/>
              <a:gd name="connsiteX3" fmla="*/ 838968 w 838968"/>
              <a:gd name="connsiteY3" fmla="*/ 374104 h 397116"/>
              <a:gd name="connsiteX4" fmla="*/ 476634 w 838968"/>
              <a:gd name="connsiteY4" fmla="*/ 364579 h 397116"/>
              <a:gd name="connsiteX5" fmla="*/ 0 w 838968"/>
              <a:gd name="connsiteY5" fmla="*/ 374104 h 397116"/>
              <a:gd name="connsiteX6" fmla="*/ 0 w 838968"/>
              <a:gd name="connsiteY6" fmla="*/ 24060 h 39711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57150 w 896118"/>
              <a:gd name="connsiteY0" fmla="*/ 24060 h 409306"/>
              <a:gd name="connsiteX1" fmla="*/ 476634 w 896118"/>
              <a:gd name="connsiteY1" fmla="*/ 24060 h 409306"/>
              <a:gd name="connsiteX2" fmla="*/ 896118 w 896118"/>
              <a:gd name="connsiteY2" fmla="*/ 24060 h 409306"/>
              <a:gd name="connsiteX3" fmla="*/ 896118 w 896118"/>
              <a:gd name="connsiteY3" fmla="*/ 374104 h 409306"/>
              <a:gd name="connsiteX4" fmla="*/ 533784 w 896118"/>
              <a:gd name="connsiteY4" fmla="*/ 364579 h 409306"/>
              <a:gd name="connsiteX5" fmla="*/ 0 w 896118"/>
              <a:gd name="connsiteY5" fmla="*/ 374104 h 409306"/>
              <a:gd name="connsiteX6" fmla="*/ 57150 w 896118"/>
              <a:gd name="connsiteY6" fmla="*/ 24060 h 409306"/>
              <a:gd name="connsiteX0" fmla="*/ 57150 w 896118"/>
              <a:gd name="connsiteY0" fmla="*/ 43755 h 429001"/>
              <a:gd name="connsiteX1" fmla="*/ 896118 w 896118"/>
              <a:gd name="connsiteY1" fmla="*/ 43755 h 429001"/>
              <a:gd name="connsiteX2" fmla="*/ 896118 w 896118"/>
              <a:gd name="connsiteY2" fmla="*/ 393799 h 429001"/>
              <a:gd name="connsiteX3" fmla="*/ 533784 w 896118"/>
              <a:gd name="connsiteY3" fmla="*/ 384274 h 429001"/>
              <a:gd name="connsiteX4" fmla="*/ 0 w 896118"/>
              <a:gd name="connsiteY4" fmla="*/ 393799 h 429001"/>
              <a:gd name="connsiteX5" fmla="*/ 57150 w 896118"/>
              <a:gd name="connsiteY5" fmla="*/ 43755 h 429001"/>
              <a:gd name="connsiteX0" fmla="*/ 57150 w 896118"/>
              <a:gd name="connsiteY0" fmla="*/ 31996 h 417242"/>
              <a:gd name="connsiteX1" fmla="*/ 877068 w 896118"/>
              <a:gd name="connsiteY1" fmla="*/ 60571 h 417242"/>
              <a:gd name="connsiteX2" fmla="*/ 896118 w 896118"/>
              <a:gd name="connsiteY2" fmla="*/ 382040 h 417242"/>
              <a:gd name="connsiteX3" fmla="*/ 533784 w 896118"/>
              <a:gd name="connsiteY3" fmla="*/ 372515 h 417242"/>
              <a:gd name="connsiteX4" fmla="*/ 0 w 896118"/>
              <a:gd name="connsiteY4" fmla="*/ 382040 h 417242"/>
              <a:gd name="connsiteX5" fmla="*/ 57150 w 896118"/>
              <a:gd name="connsiteY5" fmla="*/ 31996 h 417242"/>
              <a:gd name="connsiteX0" fmla="*/ 57150 w 877068"/>
              <a:gd name="connsiteY0" fmla="*/ 31996 h 397725"/>
              <a:gd name="connsiteX1" fmla="*/ 877068 w 877068"/>
              <a:gd name="connsiteY1" fmla="*/ 60571 h 397725"/>
              <a:gd name="connsiteX2" fmla="*/ 829443 w 877068"/>
              <a:gd name="connsiteY2" fmla="*/ 343940 h 397725"/>
              <a:gd name="connsiteX3" fmla="*/ 533784 w 877068"/>
              <a:gd name="connsiteY3" fmla="*/ 372515 h 397725"/>
              <a:gd name="connsiteX4" fmla="*/ 0 w 877068"/>
              <a:gd name="connsiteY4" fmla="*/ 382040 h 397725"/>
              <a:gd name="connsiteX5" fmla="*/ 57150 w 877068"/>
              <a:gd name="connsiteY5" fmla="*/ 31996 h 397725"/>
              <a:gd name="connsiteX0" fmla="*/ 57150 w 877068"/>
              <a:gd name="connsiteY0" fmla="*/ 31996 h 407185"/>
              <a:gd name="connsiteX1" fmla="*/ 877068 w 877068"/>
              <a:gd name="connsiteY1" fmla="*/ 60571 h 407185"/>
              <a:gd name="connsiteX2" fmla="*/ 829443 w 877068"/>
              <a:gd name="connsiteY2" fmla="*/ 343940 h 407185"/>
              <a:gd name="connsiteX3" fmla="*/ 0 w 877068"/>
              <a:gd name="connsiteY3" fmla="*/ 382040 h 407185"/>
              <a:gd name="connsiteX4" fmla="*/ 57150 w 877068"/>
              <a:gd name="connsiteY4" fmla="*/ 31996 h 407185"/>
              <a:gd name="connsiteX0" fmla="*/ 57150 w 877068"/>
              <a:gd name="connsiteY0" fmla="*/ 31996 h 382040"/>
              <a:gd name="connsiteX1" fmla="*/ 877068 w 877068"/>
              <a:gd name="connsiteY1" fmla="*/ 60571 h 382040"/>
              <a:gd name="connsiteX2" fmla="*/ 829443 w 877068"/>
              <a:gd name="connsiteY2" fmla="*/ 343940 h 382040"/>
              <a:gd name="connsiteX3" fmla="*/ 0 w 877068"/>
              <a:gd name="connsiteY3" fmla="*/ 382040 h 382040"/>
              <a:gd name="connsiteX4" fmla="*/ 57150 w 877068"/>
              <a:gd name="connsiteY4" fmla="*/ 31996 h 382040"/>
              <a:gd name="connsiteX0" fmla="*/ 57150 w 877068"/>
              <a:gd name="connsiteY0" fmla="*/ 43756 h 365225"/>
              <a:gd name="connsiteX1" fmla="*/ 877068 w 877068"/>
              <a:gd name="connsiteY1" fmla="*/ 43756 h 365225"/>
              <a:gd name="connsiteX2" fmla="*/ 829443 w 877068"/>
              <a:gd name="connsiteY2" fmla="*/ 327125 h 365225"/>
              <a:gd name="connsiteX3" fmla="*/ 0 w 877068"/>
              <a:gd name="connsiteY3" fmla="*/ 365225 h 365225"/>
              <a:gd name="connsiteX4" fmla="*/ 57150 w 877068"/>
              <a:gd name="connsiteY4" fmla="*/ 43756 h 365225"/>
              <a:gd name="connsiteX0" fmla="*/ 57150 w 877068"/>
              <a:gd name="connsiteY0" fmla="*/ 36955 h 358424"/>
              <a:gd name="connsiteX1" fmla="*/ 877068 w 877068"/>
              <a:gd name="connsiteY1" fmla="*/ 36955 h 358424"/>
              <a:gd name="connsiteX2" fmla="*/ 829443 w 877068"/>
              <a:gd name="connsiteY2" fmla="*/ 320324 h 358424"/>
              <a:gd name="connsiteX3" fmla="*/ 0 w 877068"/>
              <a:gd name="connsiteY3" fmla="*/ 358424 h 358424"/>
              <a:gd name="connsiteX4" fmla="*/ 57150 w 877068"/>
              <a:gd name="connsiteY4" fmla="*/ 36955 h 358424"/>
              <a:gd name="connsiteX0" fmla="*/ 0 w 819918"/>
              <a:gd name="connsiteY0" fmla="*/ 36955 h 334992"/>
              <a:gd name="connsiteX1" fmla="*/ 819918 w 819918"/>
              <a:gd name="connsiteY1" fmla="*/ 36955 h 334992"/>
              <a:gd name="connsiteX2" fmla="*/ 772293 w 819918"/>
              <a:gd name="connsiteY2" fmla="*/ 320324 h 334992"/>
              <a:gd name="connsiteX3" fmla="*/ 0 w 819918"/>
              <a:gd name="connsiteY3" fmla="*/ 329849 h 334992"/>
              <a:gd name="connsiteX4" fmla="*/ 0 w 819918"/>
              <a:gd name="connsiteY4" fmla="*/ 36955 h 334992"/>
              <a:gd name="connsiteX0" fmla="*/ 0 w 838968"/>
              <a:gd name="connsiteY0" fmla="*/ 55829 h 353866"/>
              <a:gd name="connsiteX1" fmla="*/ 838968 w 838968"/>
              <a:gd name="connsiteY1" fmla="*/ 27254 h 353866"/>
              <a:gd name="connsiteX2" fmla="*/ 772293 w 838968"/>
              <a:gd name="connsiteY2" fmla="*/ 339198 h 353866"/>
              <a:gd name="connsiteX3" fmla="*/ 0 w 838968"/>
              <a:gd name="connsiteY3" fmla="*/ 348723 h 353866"/>
              <a:gd name="connsiteX4" fmla="*/ 0 w 838968"/>
              <a:gd name="connsiteY4" fmla="*/ 55829 h 353866"/>
              <a:gd name="connsiteX0" fmla="*/ 0 w 806285"/>
              <a:gd name="connsiteY0" fmla="*/ 55829 h 353866"/>
              <a:gd name="connsiteX1" fmla="*/ 806285 w 806285"/>
              <a:gd name="connsiteY1" fmla="*/ 27254 h 353866"/>
              <a:gd name="connsiteX2" fmla="*/ 772293 w 806285"/>
              <a:gd name="connsiteY2" fmla="*/ 339198 h 353866"/>
              <a:gd name="connsiteX3" fmla="*/ 0 w 806285"/>
              <a:gd name="connsiteY3" fmla="*/ 348723 h 353866"/>
              <a:gd name="connsiteX4" fmla="*/ 0 w 806285"/>
              <a:gd name="connsiteY4" fmla="*/ 55829 h 3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85" h="353866">
                <a:moveTo>
                  <a:pt x="0" y="55829"/>
                </a:moveTo>
                <a:cubicBezTo>
                  <a:pt x="225553" y="16538"/>
                  <a:pt x="666457" y="-31087"/>
                  <a:pt x="806285" y="27254"/>
                </a:cubicBezTo>
                <a:cubicBezTo>
                  <a:pt x="784060" y="131235"/>
                  <a:pt x="794518" y="235217"/>
                  <a:pt x="772293" y="339198"/>
                </a:cubicBezTo>
                <a:cubicBezTo>
                  <a:pt x="626115" y="392776"/>
                  <a:pt x="185865" y="276889"/>
                  <a:pt x="0" y="348723"/>
                </a:cubicBezTo>
                <a:lnTo>
                  <a:pt x="0" y="55829"/>
                </a:lnTo>
                <a:close/>
              </a:path>
            </a:pathLst>
          </a:custGeom>
          <a:solidFill>
            <a:srgbClr val="FFF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3600" dirty="0"/>
              <a:t>Deformation-Driven Shape Matching</a:t>
            </a:r>
          </a:p>
        </p:txBody>
      </p:sp>
      <p:sp>
        <p:nvSpPr>
          <p:cNvPr id="3" name="Content Placeholder 2"/>
          <p:cNvSpPr>
            <a:spLocks noGrp="1"/>
          </p:cNvSpPr>
          <p:nvPr>
            <p:ph idx="1"/>
          </p:nvPr>
        </p:nvSpPr>
        <p:spPr/>
        <p:txBody>
          <a:bodyPr>
            <a:normAutofit/>
          </a:bodyPr>
          <a:lstStyle/>
          <a:p>
            <a:pPr>
              <a:lnSpc>
                <a:spcPts val="3600"/>
              </a:lnSpc>
              <a:buFont typeface="Arial" panose="020B0604020202020204" pitchFamily="34" charset="0"/>
              <a:buChar char="•"/>
            </a:pPr>
            <a:r>
              <a:rPr lang="en-US" dirty="0" smtClean="0">
                <a:latin typeface="Museo 700" panose="02000000000000000000" charset="0"/>
              </a:rPr>
              <a:t>Best matching = </a:t>
            </a:r>
            <a:r>
              <a:rPr lang="en-US" dirty="0" smtClean="0">
                <a:solidFill>
                  <a:schemeClr val="tx1">
                    <a:lumMod val="85000"/>
                    <a:lumOff val="15000"/>
                  </a:schemeClr>
                </a:solidFill>
                <a:latin typeface="Museo 700" panose="02000000000000000000" pitchFamily="50" charset="0"/>
              </a:rPr>
              <a:t>minimal self-distortion </a:t>
            </a:r>
            <a:r>
              <a:rPr lang="en-US" dirty="0" smtClean="0"/>
              <a:t>as we deform one </a:t>
            </a:r>
            <a:r>
              <a:rPr lang="en-US" dirty="0"/>
              <a:t>shape to </a:t>
            </a:r>
            <a:r>
              <a:rPr lang="en-US" dirty="0" smtClean="0"/>
              <a:t>match the other</a:t>
            </a:r>
            <a:endParaRPr lang="en-US" dirty="0"/>
          </a:p>
        </p:txBody>
      </p:sp>
      <p:grpSp>
        <p:nvGrpSpPr>
          <p:cNvPr id="9" name="Group 8"/>
          <p:cNvGrpSpPr/>
          <p:nvPr/>
        </p:nvGrpSpPr>
        <p:grpSpPr>
          <a:xfrm>
            <a:off x="6551605" y="2743457"/>
            <a:ext cx="3401122" cy="2566615"/>
            <a:chOff x="4866834" y="2670017"/>
            <a:chExt cx="3401122" cy="2566615"/>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6834" y="2670017"/>
              <a:ext cx="3401121" cy="2345169"/>
            </a:xfrm>
            <a:prstGeom prst="rect">
              <a:avLst/>
            </a:prstGeom>
          </p:spPr>
        </p:pic>
        <p:sp>
          <p:nvSpPr>
            <p:cNvPr id="6" name="TextBox 8"/>
            <p:cNvSpPr txBox="1"/>
            <p:nvPr/>
          </p:nvSpPr>
          <p:spPr>
            <a:xfrm>
              <a:off x="4866834" y="4867300"/>
              <a:ext cx="340112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rPr>
                <a:t>[Zhang et al. 08]</a:t>
              </a:r>
            </a:p>
          </p:txBody>
        </p:sp>
      </p:grpSp>
      <p:grpSp>
        <p:nvGrpSpPr>
          <p:cNvPr id="8" name="Group 7"/>
          <p:cNvGrpSpPr/>
          <p:nvPr/>
        </p:nvGrpSpPr>
        <p:grpSpPr>
          <a:xfrm>
            <a:off x="2167883" y="2985769"/>
            <a:ext cx="3842987" cy="2324302"/>
            <a:chOff x="513255" y="2690884"/>
            <a:chExt cx="3842987" cy="2324302"/>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255" y="2690884"/>
              <a:ext cx="3842987" cy="1849406"/>
            </a:xfrm>
            <a:prstGeom prst="rect">
              <a:avLst/>
            </a:prstGeom>
          </p:spPr>
        </p:pic>
        <p:sp>
          <p:nvSpPr>
            <p:cNvPr id="7" name="TextBox 6"/>
            <p:cNvSpPr txBox="1"/>
            <p:nvPr/>
          </p:nvSpPr>
          <p:spPr>
            <a:xfrm>
              <a:off x="513255" y="4645854"/>
              <a:ext cx="384298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rPr>
                <a:t>[Sederberg &amp; Greenwood 92]</a:t>
              </a:r>
            </a:p>
          </p:txBody>
        </p:sp>
      </p:grpSp>
      <p:pic>
        <p:nvPicPr>
          <p:cNvPr id="11" name="Picture 10"/>
          <p:cNvPicPr>
            <a:picLocks noChangeAspect="1"/>
          </p:cNvPicPr>
          <p:nvPr/>
        </p:nvPicPr>
        <p:blipFill>
          <a:blip r:embed="rId5"/>
          <a:stretch>
            <a:fillRect/>
          </a:stretch>
        </p:blipFill>
        <p:spPr>
          <a:xfrm>
            <a:off x="1847150" y="2453975"/>
            <a:ext cx="8606403" cy="3243554"/>
          </a:xfrm>
          <a:prstGeom prst="rect">
            <a:avLst/>
          </a:prstGeom>
        </p:spPr>
      </p:pic>
      <p:sp>
        <p:nvSpPr>
          <p:cNvPr id="12" name="Freeform 11"/>
          <p:cNvSpPr/>
          <p:nvPr/>
        </p:nvSpPr>
        <p:spPr>
          <a:xfrm rot="9821968">
            <a:off x="8095594" y="5480570"/>
            <a:ext cx="800401" cy="330487"/>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563824"/>
              <a:gd name="connsiteY0" fmla="*/ 621735 h 621735"/>
              <a:gd name="connsiteX1" fmla="*/ 1563824 w 1563824"/>
              <a:gd name="connsiteY1" fmla="*/ 521858 h 621735"/>
              <a:gd name="connsiteX0" fmla="*/ 0 w 1563824"/>
              <a:gd name="connsiteY0" fmla="*/ 633926 h 633926"/>
              <a:gd name="connsiteX1" fmla="*/ 1563824 w 1563824"/>
              <a:gd name="connsiteY1" fmla="*/ 534049 h 633926"/>
              <a:gd name="connsiteX0" fmla="*/ 0 w 1525724"/>
              <a:gd name="connsiteY0" fmla="*/ 633926 h 633926"/>
              <a:gd name="connsiteX1" fmla="*/ 1525724 w 1525724"/>
              <a:gd name="connsiteY1" fmla="*/ 534049 h 633926"/>
              <a:gd name="connsiteX0" fmla="*/ 0 w 1525724"/>
              <a:gd name="connsiteY0" fmla="*/ 629974 h 629974"/>
              <a:gd name="connsiteX1" fmla="*/ 1525724 w 1525724"/>
              <a:gd name="connsiteY1" fmla="*/ 530097 h 629974"/>
            </a:gdLst>
            <a:ahLst/>
            <a:cxnLst>
              <a:cxn ang="0">
                <a:pos x="connsiteX0" y="connsiteY0"/>
              </a:cxn>
              <a:cxn ang="0">
                <a:pos x="connsiteX1" y="connsiteY1"/>
              </a:cxn>
            </a:cxnLst>
            <a:rect l="l" t="t" r="r" b="b"/>
            <a:pathLst>
              <a:path w="1525724" h="629974">
                <a:moveTo>
                  <a:pt x="0" y="629974"/>
                </a:moveTo>
                <a:cubicBezTo>
                  <a:pt x="430924" y="-430113"/>
                  <a:pt x="1357055" y="68451"/>
                  <a:pt x="1525724" y="530097"/>
                </a:cubicBezTo>
              </a:path>
            </a:pathLst>
          </a:custGeom>
          <a:noFill/>
          <a:ln w="57150">
            <a:solidFill>
              <a:srgbClr val="FF0000"/>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3"/>
          <p:cNvSpPr>
            <a:spLocks noGrp="1"/>
          </p:cNvSpPr>
          <p:nvPr>
            <p:ph type="sldNum" sz="quarter" idx="12"/>
          </p:nvPr>
        </p:nvSpPr>
        <p:spPr>
          <a:xfrm>
            <a:off x="11557590" y="6328229"/>
            <a:ext cx="634409" cy="365125"/>
          </a:xfrm>
        </p:spPr>
        <p:txBody>
          <a:bodyPr/>
          <a:lstStyle/>
          <a:p>
            <a:fld id="{EB9EE1A7-88F1-4720-A846-4FEF1641C279}" type="slidenum">
              <a:rPr lang="en-US" smtClean="0"/>
              <a:t>11</a:t>
            </a:fld>
            <a:endParaRPr lang="en-US" dirty="0"/>
          </a:p>
        </p:txBody>
      </p:sp>
    </p:spTree>
    <p:extLst>
      <p:ext uri="{BB962C8B-B14F-4D97-AF65-F5344CB8AC3E}">
        <p14:creationId xmlns:p14="http://schemas.microsoft.com/office/powerpoint/2010/main" val="1211642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25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500"/>
                            </p:stCondLst>
                            <p:childTnLst>
                              <p:par>
                                <p:cTn id="25" presetID="10" presetClass="entr" presetSubtype="0"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a:t>
            </a:r>
          </a:p>
        </p:txBody>
      </p:sp>
      <p:sp>
        <p:nvSpPr>
          <p:cNvPr id="3" name="Content Placeholder 2"/>
          <p:cNvSpPr>
            <a:spLocks noGrp="1"/>
          </p:cNvSpPr>
          <p:nvPr>
            <p:ph idx="1"/>
          </p:nvPr>
        </p:nvSpPr>
        <p:spPr/>
        <p:txBody>
          <a:bodyPr/>
          <a:lstStyle/>
          <a:p>
            <a:r>
              <a:rPr lang="en-US" sz="3200" b="0" dirty="0"/>
              <a:t>How to apply a deformation-driven search to </a:t>
            </a:r>
            <a:r>
              <a:rPr lang="en-US" sz="3200" b="0" dirty="0" smtClean="0"/>
              <a:t/>
            </a:r>
            <a:br>
              <a:rPr lang="en-US" sz="3200" b="0" dirty="0" smtClean="0"/>
            </a:br>
            <a:r>
              <a:rPr lang="en-US" sz="3200" b="0" dirty="0" smtClean="0">
                <a:latin typeface="Museo 700" panose="02000000000000000000" pitchFamily="50" charset="0"/>
              </a:rPr>
              <a:t>complex </a:t>
            </a:r>
            <a:r>
              <a:rPr lang="en-US" sz="3200" b="0" dirty="0">
                <a:latin typeface="Museo 700" panose="02000000000000000000" pitchFamily="50" charset="0"/>
              </a:rPr>
              <a:t>man-made shapes</a:t>
            </a:r>
            <a:r>
              <a:rPr lang="en-US" sz="3200" b="0" dirty="0"/>
              <a:t>?</a:t>
            </a:r>
          </a:p>
          <a:p>
            <a:pPr lvl="1"/>
            <a:r>
              <a:rPr lang="en-US" sz="2800" b="0" dirty="0">
                <a:solidFill>
                  <a:schemeClr val="accent1">
                    <a:lumMod val="75000"/>
                  </a:schemeClr>
                </a:solidFill>
              </a:rPr>
              <a:t>Many disconnected components</a:t>
            </a:r>
          </a:p>
          <a:p>
            <a:pPr lvl="1"/>
            <a:r>
              <a:rPr lang="en-US" sz="2800" b="0" dirty="0">
                <a:solidFill>
                  <a:schemeClr val="accent1">
                    <a:lumMod val="75000"/>
                  </a:schemeClr>
                </a:solidFill>
              </a:rPr>
              <a:t>Semantically similar yet very different</a:t>
            </a:r>
          </a:p>
          <a:p>
            <a:pPr lvl="1"/>
            <a:r>
              <a:rPr lang="en-US" sz="2800" b="0" dirty="0">
                <a:solidFill>
                  <a:schemeClr val="accent1">
                    <a:lumMod val="75000"/>
                  </a:schemeClr>
                </a:solidFill>
              </a:rPr>
              <a:t>Discrepancy in part count &amp; structural relations</a:t>
            </a:r>
          </a:p>
          <a:p>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12</a:t>
            </a:fld>
            <a:endParaRPr lang="en-US" dirty="0"/>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5066" y="3950871"/>
            <a:ext cx="1051859" cy="1762575"/>
          </a:xfrm>
          <a:prstGeom prst="rect">
            <a:avLst/>
          </a:prstGeom>
        </p:spPr>
      </p:pic>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5172" y="4090170"/>
            <a:ext cx="1063231" cy="1620432"/>
          </a:xfrm>
          <a:prstGeom prst="rect">
            <a:avLst/>
          </a:prstGeom>
        </p:spPr>
      </p:pic>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6837" y="3865585"/>
            <a:ext cx="1188316" cy="1933146"/>
          </a:xfrm>
          <a:prstGeom prst="rect">
            <a:avLst/>
          </a:prstGeom>
        </p:spPr>
      </p:pic>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4200" y="4002042"/>
            <a:ext cx="1245174" cy="1796689"/>
          </a:xfrm>
          <a:prstGeom prst="rect">
            <a:avLst/>
          </a:prstGeom>
        </p:spPr>
      </p:pic>
      <p:grpSp>
        <p:nvGrpSpPr>
          <p:cNvPr id="28" name="Group 27"/>
          <p:cNvGrpSpPr/>
          <p:nvPr/>
        </p:nvGrpSpPr>
        <p:grpSpPr>
          <a:xfrm>
            <a:off x="4935586" y="3865585"/>
            <a:ext cx="3001273" cy="1992292"/>
            <a:chOff x="3004457" y="3889430"/>
            <a:chExt cx="3001273" cy="1992292"/>
          </a:xfrm>
        </p:grpSpPr>
        <p:pic>
          <p:nvPicPr>
            <p:cNvPr id="29" name="Picture 28"/>
            <p:cNvPicPr>
              <a:picLocks noChangeAspect="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569619" y="3889430"/>
              <a:ext cx="1436111" cy="1992292"/>
            </a:xfrm>
            <a:prstGeom prst="rect">
              <a:avLst/>
            </a:prstGeom>
          </p:spPr>
        </p:pic>
        <p:grpSp>
          <p:nvGrpSpPr>
            <p:cNvPr id="30" name="Group 29"/>
            <p:cNvGrpSpPr/>
            <p:nvPr/>
          </p:nvGrpSpPr>
          <p:grpSpPr>
            <a:xfrm>
              <a:off x="3004457" y="4049294"/>
              <a:ext cx="1573545" cy="369332"/>
              <a:chOff x="3004457" y="4049294"/>
              <a:chExt cx="1573545" cy="369332"/>
            </a:xfrm>
          </p:grpSpPr>
          <p:cxnSp>
            <p:nvCxnSpPr>
              <p:cNvPr id="37" name="Straight Connector 36"/>
              <p:cNvCxnSpPr/>
              <p:nvPr/>
            </p:nvCxnSpPr>
            <p:spPr>
              <a:xfrm>
                <a:off x="3004457" y="4224547"/>
                <a:ext cx="1573545"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746955" y="4049294"/>
                <a:ext cx="633662" cy="369332"/>
              </a:xfrm>
              <a:prstGeom prst="rect">
                <a:avLst/>
              </a:prstGeom>
              <a:solidFill>
                <a:schemeClr val="bg1"/>
              </a:solidFill>
            </p:spPr>
            <p:txBody>
              <a:bodyPr wrap="square" rtlCol="0">
                <a:spAutoFit/>
              </a:bodyPr>
              <a:lstStyle/>
              <a:p>
                <a:pPr algn="ctr"/>
                <a:r>
                  <a:rPr lang="en-US" dirty="0" smtClean="0">
                    <a:solidFill>
                      <a:srgbClr val="4F81BD"/>
                    </a:solidFill>
                  </a:rPr>
                  <a:t>Back</a:t>
                </a:r>
                <a:endParaRPr lang="en-US" dirty="0">
                  <a:solidFill>
                    <a:srgbClr val="4F81BD"/>
                  </a:solidFill>
                </a:endParaRPr>
              </a:p>
            </p:txBody>
          </p:sp>
        </p:grpSp>
        <p:grpSp>
          <p:nvGrpSpPr>
            <p:cNvPr id="31" name="Group 30"/>
            <p:cNvGrpSpPr/>
            <p:nvPr/>
          </p:nvGrpSpPr>
          <p:grpSpPr>
            <a:xfrm>
              <a:off x="3544024" y="4731625"/>
              <a:ext cx="1359572" cy="369332"/>
              <a:chOff x="3544024" y="4731625"/>
              <a:chExt cx="1359572" cy="369332"/>
            </a:xfrm>
          </p:grpSpPr>
          <p:cxnSp>
            <p:nvCxnSpPr>
              <p:cNvPr id="35" name="Straight Connector 34"/>
              <p:cNvCxnSpPr/>
              <p:nvPr/>
            </p:nvCxnSpPr>
            <p:spPr>
              <a:xfrm>
                <a:off x="3544024" y="4937008"/>
                <a:ext cx="1359572"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746955" y="4731625"/>
                <a:ext cx="633662" cy="369332"/>
              </a:xfrm>
              <a:prstGeom prst="rect">
                <a:avLst/>
              </a:prstGeom>
              <a:solidFill>
                <a:schemeClr val="bg1"/>
              </a:solidFill>
            </p:spPr>
            <p:txBody>
              <a:bodyPr wrap="square" rtlCol="0">
                <a:spAutoFit/>
              </a:bodyPr>
              <a:lstStyle/>
              <a:p>
                <a:pPr algn="ctr"/>
                <a:r>
                  <a:rPr lang="en-US" dirty="0" smtClean="0">
                    <a:solidFill>
                      <a:srgbClr val="4F81BD"/>
                    </a:solidFill>
                  </a:rPr>
                  <a:t>Seat</a:t>
                </a:r>
                <a:endParaRPr lang="en-US" dirty="0">
                  <a:solidFill>
                    <a:srgbClr val="4F81BD"/>
                  </a:solidFill>
                </a:endParaRPr>
              </a:p>
            </p:txBody>
          </p:sp>
        </p:grpSp>
        <p:grpSp>
          <p:nvGrpSpPr>
            <p:cNvPr id="32" name="Group 31"/>
            <p:cNvGrpSpPr/>
            <p:nvPr/>
          </p:nvGrpSpPr>
          <p:grpSpPr>
            <a:xfrm>
              <a:off x="3536314" y="5268534"/>
              <a:ext cx="1463724" cy="369332"/>
              <a:chOff x="3536314" y="5268534"/>
              <a:chExt cx="1463724" cy="369332"/>
            </a:xfrm>
          </p:grpSpPr>
          <p:cxnSp>
            <p:nvCxnSpPr>
              <p:cNvPr id="33" name="Straight Connector 32"/>
              <p:cNvCxnSpPr/>
              <p:nvPr/>
            </p:nvCxnSpPr>
            <p:spPr>
              <a:xfrm>
                <a:off x="3536314" y="5461197"/>
                <a:ext cx="146372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746955" y="5268534"/>
                <a:ext cx="633662" cy="369332"/>
              </a:xfrm>
              <a:prstGeom prst="rect">
                <a:avLst/>
              </a:prstGeom>
              <a:solidFill>
                <a:schemeClr val="bg1"/>
              </a:solidFill>
            </p:spPr>
            <p:txBody>
              <a:bodyPr wrap="square" rtlCol="0">
                <a:spAutoFit/>
              </a:bodyPr>
              <a:lstStyle/>
              <a:p>
                <a:pPr algn="ctr"/>
                <a:r>
                  <a:rPr lang="en-US" dirty="0" smtClean="0">
                    <a:solidFill>
                      <a:srgbClr val="4F81BD"/>
                    </a:solidFill>
                  </a:rPr>
                  <a:t>Legs</a:t>
                </a:r>
                <a:endParaRPr lang="en-US" dirty="0">
                  <a:solidFill>
                    <a:srgbClr val="4F81BD"/>
                  </a:solidFill>
                </a:endParaRPr>
              </a:p>
            </p:txBody>
          </p:sp>
        </p:grpSp>
      </p:grpSp>
      <p:pic>
        <p:nvPicPr>
          <p:cNvPr id="39" name="Picture 38"/>
          <p:cNvPicPr>
            <a:picLocks noChangeAspect="1"/>
          </p:cNvPicPr>
          <p:nvPr/>
        </p:nvPicPr>
        <p:blipFill>
          <a:blip r:embed="rId8" cstate="screen">
            <a:duotone>
              <a:prstClr val="black"/>
              <a:schemeClr val="accent4">
                <a:tint val="45000"/>
                <a:satMod val="400000"/>
              </a:schemeClr>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8962454" y="3865901"/>
            <a:ext cx="1353608" cy="1991976"/>
          </a:xfrm>
          <a:prstGeom prst="rect">
            <a:avLst/>
          </a:prstGeom>
        </p:spPr>
      </p:pic>
    </p:spTree>
    <p:extLst>
      <p:ext uri="{BB962C8B-B14F-4D97-AF65-F5344CB8AC3E}">
        <p14:creationId xmlns:p14="http://schemas.microsoft.com/office/powerpoint/2010/main" val="2452911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10" presetClass="entr" presetSubtype="0"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500"/>
                            </p:stCondLst>
                            <p:childTnLst>
                              <p:par>
                                <p:cTn id="17" presetID="10" presetClass="entr" presetSubtype="0" fill="hold" nodeType="afterEffect">
                                  <p:stCondLst>
                                    <p:cond delay="2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childTnLst>
                                </p:cTn>
                              </p:par>
                              <p:par>
                                <p:cTn id="20" presetID="10" presetClass="entr" presetSubtype="0" fill="hold" nodeType="withEffect">
                                  <p:stCondLst>
                                    <p:cond delay="25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75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Proposal</a:t>
            </a:r>
            <a:endParaRPr lang="en-US" dirty="0"/>
          </a:p>
        </p:txBody>
      </p:sp>
      <p:sp>
        <p:nvSpPr>
          <p:cNvPr id="3" name="Content Placeholder 2"/>
          <p:cNvSpPr>
            <a:spLocks noGrp="1"/>
          </p:cNvSpPr>
          <p:nvPr>
            <p:ph idx="1"/>
          </p:nvPr>
        </p:nvSpPr>
        <p:spPr/>
        <p:txBody>
          <a:bodyPr anchor="ctr"/>
          <a:lstStyle/>
          <a:p>
            <a:pPr marL="0" indent="0" algn="ctr">
              <a:buNone/>
            </a:pPr>
            <a:r>
              <a:rPr lang="en-US" sz="4000" dirty="0"/>
              <a:t>The </a:t>
            </a:r>
            <a:r>
              <a:rPr lang="en-US" sz="4000" dirty="0">
                <a:solidFill>
                  <a:srgbClr val="7030A0"/>
                </a:solidFill>
                <a:latin typeface="Museo 700" panose="02000000000000000000" charset="0"/>
              </a:rPr>
              <a:t>GeoTopo</a:t>
            </a:r>
            <a:r>
              <a:rPr lang="en-US" sz="4000" dirty="0">
                <a:solidFill>
                  <a:srgbClr val="7030A0"/>
                </a:solidFill>
              </a:rPr>
              <a:t> </a:t>
            </a:r>
            <a:r>
              <a:rPr lang="en-US" sz="4000" dirty="0"/>
              <a:t>transform</a:t>
            </a:r>
          </a:p>
          <a:p>
            <a:pPr>
              <a:buFont typeface="Wingdings" panose="05000000000000000000" pitchFamily="2" charset="2"/>
              <a:buChar char="ü"/>
            </a:pPr>
            <a:endParaRPr lang="en-US" dirty="0" smtClean="0"/>
          </a:p>
          <a:p>
            <a:pPr marL="1033463" indent="-517525">
              <a:buFont typeface="Wingdings" panose="05000000000000000000" pitchFamily="2" charset="2"/>
              <a:buChar char="ü"/>
            </a:pPr>
            <a:r>
              <a:rPr lang="en-US" dirty="0" smtClean="0"/>
              <a:t>Piece-wise continuous part correspondence</a:t>
            </a:r>
          </a:p>
          <a:p>
            <a:pPr marL="1033463" indent="-517525">
              <a:buFont typeface="Wingdings" panose="05000000000000000000" pitchFamily="2" charset="2"/>
              <a:buChar char="ü"/>
            </a:pPr>
            <a:r>
              <a:rPr lang="en-US" dirty="0" smtClean="0"/>
              <a:t>Supports topological changes </a:t>
            </a:r>
          </a:p>
          <a:p>
            <a:pPr marL="1033463" indent="-517525">
              <a:buFont typeface="Wingdings" panose="05000000000000000000" pitchFamily="2" charset="2"/>
              <a:buChar char="ü"/>
            </a:pPr>
            <a:r>
              <a:rPr lang="en-US" dirty="0" smtClean="0"/>
              <a:t>No prior </a:t>
            </a:r>
            <a:r>
              <a:rPr lang="en-US" dirty="0"/>
              <a:t>or fixed number of segments</a:t>
            </a:r>
          </a:p>
          <a:p>
            <a:pPr marL="1033463" indent="-517525">
              <a:buFont typeface="Wingdings" panose="05000000000000000000" pitchFamily="2" charset="2"/>
              <a:buChar char="ü"/>
            </a:pPr>
            <a:r>
              <a:rPr lang="en-US" dirty="0" smtClean="0"/>
              <a:t>Works </a:t>
            </a:r>
            <a:r>
              <a:rPr lang="en-US" dirty="0"/>
              <a:t>on </a:t>
            </a:r>
            <a:r>
              <a:rPr lang="en-US" dirty="0" smtClean="0"/>
              <a:t>pairs</a:t>
            </a:r>
            <a:endParaRPr lang="en-US" dirty="0"/>
          </a:p>
        </p:txBody>
      </p:sp>
      <p:pic>
        <p:nvPicPr>
          <p:cNvPr id="5" name="out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08825" y="2681251"/>
            <a:ext cx="3369589" cy="336958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9863" y="2918158"/>
            <a:ext cx="2556748" cy="2556748"/>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52076" y="2969982"/>
            <a:ext cx="2556748" cy="2556748"/>
          </a:xfrm>
          <a:prstGeom prst="rect">
            <a:avLst/>
          </a:prstGeom>
        </p:spPr>
      </p:pic>
      <p:sp>
        <p:nvSpPr>
          <p:cNvPr id="8" name="Slide Number Placeholder 3"/>
          <p:cNvSpPr>
            <a:spLocks noGrp="1"/>
          </p:cNvSpPr>
          <p:nvPr>
            <p:ph type="sldNum" sz="quarter" idx="12"/>
          </p:nvPr>
        </p:nvSpPr>
        <p:spPr>
          <a:xfrm>
            <a:off x="11557590" y="6328229"/>
            <a:ext cx="634409" cy="365125"/>
          </a:xfrm>
        </p:spPr>
        <p:txBody>
          <a:bodyPr/>
          <a:lstStyle/>
          <a:p>
            <a:fld id="{63D720F6-BBC1-499C-8A83-31FB58BD20BA}" type="slidenum">
              <a:rPr lang="en-US" smtClean="0"/>
              <a:t>13</a:t>
            </a:fld>
            <a:endParaRPr lang="en-US" dirty="0"/>
          </a:p>
        </p:txBody>
      </p:sp>
    </p:spTree>
    <p:extLst>
      <p:ext uri="{BB962C8B-B14F-4D97-AF65-F5344CB8AC3E}">
        <p14:creationId xmlns:p14="http://schemas.microsoft.com/office/powerpoint/2010/main" val="1279466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3334" fill="hold"/>
                                        <p:tgtEl>
                                          <p:spTgt spid="5"/>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md type="call" cmd="stop">
                                      <p:cBhvr>
                                        <p:cTn id="27" dur="1">
                                          <p:stCondLst>
                                            <p:cond delay="499"/>
                                          </p:stCondLst>
                                        </p:cTn>
                                        <p:tgtEl>
                                          <p:spTgt spid="5"/>
                                        </p:tgtEl>
                                      </p:cBhvr>
                                    </p:cmd>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left)">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wipe(left)">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wipe(left)">
                                      <p:cBhvr>
                                        <p:cTn id="5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repeatCount="indefinite" fill="remove"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Proposal</a:t>
            </a:r>
            <a:endParaRPr lang="en-US" dirty="0"/>
          </a:p>
        </p:txBody>
      </p:sp>
      <p:sp>
        <p:nvSpPr>
          <p:cNvPr id="36" name="Content Placeholder 2"/>
          <p:cNvSpPr>
            <a:spLocks noGrp="1"/>
          </p:cNvSpPr>
          <p:nvPr>
            <p:ph idx="1"/>
          </p:nvPr>
        </p:nvSpPr>
        <p:spPr>
          <a:xfrm>
            <a:off x="480961" y="1204477"/>
            <a:ext cx="11169475" cy="4993142"/>
          </a:xfrm>
        </p:spPr>
        <p:txBody>
          <a:bodyPr anchor="ctr"/>
          <a:lstStyle/>
          <a:p>
            <a:pPr marL="0" indent="0" algn="ctr">
              <a:buNone/>
            </a:pPr>
            <a:r>
              <a:rPr lang="en-US" sz="4000" dirty="0"/>
              <a:t>The </a:t>
            </a:r>
            <a:r>
              <a:rPr lang="en-US" sz="4000" dirty="0">
                <a:solidFill>
                  <a:srgbClr val="7030A0"/>
                </a:solidFill>
                <a:latin typeface="Museo 700" panose="02000000000000000000" charset="0"/>
              </a:rPr>
              <a:t>GeoTopo</a:t>
            </a:r>
            <a:r>
              <a:rPr lang="en-US" sz="4000" dirty="0">
                <a:solidFill>
                  <a:srgbClr val="7030A0"/>
                </a:solidFill>
              </a:rPr>
              <a:t> </a:t>
            </a:r>
            <a:r>
              <a:rPr lang="en-US" sz="4000" dirty="0"/>
              <a:t>transform</a:t>
            </a:r>
          </a:p>
          <a:p>
            <a:pPr>
              <a:buFont typeface="Wingdings" panose="05000000000000000000" pitchFamily="2" charset="2"/>
              <a:buChar char="ü"/>
            </a:pPr>
            <a:endParaRPr lang="en-US" sz="3200" dirty="0"/>
          </a:p>
          <a:p>
            <a:pPr marL="515938" indent="0">
              <a:buNone/>
            </a:pPr>
            <a:r>
              <a:rPr lang="en-US" dirty="0" smtClean="0"/>
              <a:t> </a:t>
            </a:r>
          </a:p>
          <a:p>
            <a:pPr marL="515938" indent="0">
              <a:buNone/>
            </a:pPr>
            <a:r>
              <a:rPr lang="en-US" dirty="0" smtClean="0"/>
              <a:t> </a:t>
            </a:r>
          </a:p>
          <a:p>
            <a:pPr marL="515938" indent="0">
              <a:buNone/>
            </a:pPr>
            <a:r>
              <a:rPr lang="en-US" dirty="0" smtClean="0"/>
              <a:t> </a:t>
            </a:r>
            <a:endParaRPr lang="en-US" dirty="0"/>
          </a:p>
          <a:p>
            <a:pPr marL="515938" indent="0">
              <a:buNone/>
            </a:pPr>
            <a:r>
              <a:rPr lang="en-US" dirty="0" smtClean="0"/>
              <a:t> </a:t>
            </a:r>
          </a:p>
          <a:p>
            <a:pPr marL="515938" indent="0">
              <a:buNone/>
            </a:pPr>
            <a:r>
              <a:rPr lang="en-US" dirty="0" smtClean="0"/>
              <a:t> </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9577" y="3701865"/>
            <a:ext cx="2194560" cy="219456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7634" y="3701865"/>
            <a:ext cx="2194560" cy="2194560"/>
          </a:xfrm>
          <a:prstGeom prst="rect">
            <a:avLst/>
          </a:prstGeom>
        </p:spPr>
      </p:pic>
      <p:pic>
        <p:nvPicPr>
          <p:cNvPr id="8" name="Picture 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89269" y="3622573"/>
            <a:ext cx="2273853" cy="2273853"/>
          </a:xfrm>
          <a:prstGeom prst="rect">
            <a:avLst/>
          </a:prstGeom>
        </p:spPr>
      </p:pic>
      <p:pic>
        <p:nvPicPr>
          <p:cNvPr id="9" name="Picture 8"/>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8960" y="3622573"/>
            <a:ext cx="2273853" cy="2273853"/>
          </a:xfrm>
          <a:prstGeom prst="rect">
            <a:avLst/>
          </a:prstGeom>
        </p:spPr>
      </p:pic>
      <p:pic>
        <p:nvPicPr>
          <p:cNvPr id="11" name="Picture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08651" y="3622573"/>
            <a:ext cx="2273853" cy="2273853"/>
          </a:xfrm>
          <a:prstGeom prst="rect">
            <a:avLst/>
          </a:prstGeom>
        </p:spPr>
      </p:pic>
      <p:grpSp>
        <p:nvGrpSpPr>
          <p:cNvPr id="53" name="Group 52"/>
          <p:cNvGrpSpPr/>
          <p:nvPr/>
        </p:nvGrpSpPr>
        <p:grpSpPr>
          <a:xfrm>
            <a:off x="2252991" y="3323281"/>
            <a:ext cx="983849" cy="59057"/>
            <a:chOff x="567159" y="5453845"/>
            <a:chExt cx="983849" cy="59057"/>
          </a:xfrm>
        </p:grpSpPr>
        <p:cxnSp>
          <p:nvCxnSpPr>
            <p:cNvPr id="47" name="Straight Connector 46"/>
            <p:cNvCxnSpPr/>
            <p:nvPr/>
          </p:nvCxnSpPr>
          <p:spPr>
            <a:xfrm>
              <a:off x="567159" y="5512902"/>
              <a:ext cx="983849"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651295" y="5453845"/>
              <a:ext cx="274320" cy="45719"/>
            </a:xfrm>
            <a:prstGeom prst="rect">
              <a:avLst/>
            </a:prstGeom>
            <a:solidFill>
              <a:srgbClr val="FF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925615" y="5455476"/>
              <a:ext cx="274320" cy="45719"/>
            </a:xfrm>
            <a:prstGeom prst="rect">
              <a:avLst/>
            </a:prstGeom>
            <a:solidFill>
              <a:srgbClr val="93D4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52" name="Rectangle 51"/>
            <p:cNvSpPr/>
            <p:nvPr/>
          </p:nvSpPr>
          <p:spPr>
            <a:xfrm>
              <a:off x="1183165" y="5453845"/>
              <a:ext cx="274320" cy="457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grpSp>
      <p:grpSp>
        <p:nvGrpSpPr>
          <p:cNvPr id="77" name="Group 76"/>
          <p:cNvGrpSpPr/>
          <p:nvPr/>
        </p:nvGrpSpPr>
        <p:grpSpPr>
          <a:xfrm>
            <a:off x="3953653" y="3201948"/>
            <a:ext cx="983849" cy="182021"/>
            <a:chOff x="567159" y="5330881"/>
            <a:chExt cx="983849" cy="182021"/>
          </a:xfrm>
        </p:grpSpPr>
        <p:cxnSp>
          <p:nvCxnSpPr>
            <p:cNvPr id="78" name="Straight Connector 77"/>
            <p:cNvCxnSpPr/>
            <p:nvPr/>
          </p:nvCxnSpPr>
          <p:spPr>
            <a:xfrm>
              <a:off x="567159" y="5512902"/>
              <a:ext cx="983849"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651295" y="5330881"/>
              <a:ext cx="274320" cy="170315"/>
            </a:xfrm>
            <a:prstGeom prst="rect">
              <a:avLst/>
            </a:prstGeom>
            <a:solidFill>
              <a:srgbClr val="FF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925615" y="5421076"/>
              <a:ext cx="274320" cy="80120"/>
            </a:xfrm>
            <a:prstGeom prst="rect">
              <a:avLst/>
            </a:prstGeom>
            <a:solidFill>
              <a:srgbClr val="93D4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81" name="Rectangle 80"/>
            <p:cNvSpPr/>
            <p:nvPr/>
          </p:nvSpPr>
          <p:spPr>
            <a:xfrm>
              <a:off x="1183165" y="5411001"/>
              <a:ext cx="274320" cy="90195"/>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grpSp>
      <p:grpSp>
        <p:nvGrpSpPr>
          <p:cNvPr id="82" name="Group 81"/>
          <p:cNvGrpSpPr/>
          <p:nvPr/>
        </p:nvGrpSpPr>
        <p:grpSpPr>
          <a:xfrm>
            <a:off x="5693962" y="3005410"/>
            <a:ext cx="983849" cy="370259"/>
            <a:chOff x="567159" y="5142643"/>
            <a:chExt cx="983849" cy="370259"/>
          </a:xfrm>
        </p:grpSpPr>
        <p:cxnSp>
          <p:nvCxnSpPr>
            <p:cNvPr id="83" name="Straight Connector 82"/>
            <p:cNvCxnSpPr/>
            <p:nvPr/>
          </p:nvCxnSpPr>
          <p:spPr>
            <a:xfrm>
              <a:off x="567159" y="5512902"/>
              <a:ext cx="983849"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651295" y="5142643"/>
              <a:ext cx="274320" cy="358553"/>
            </a:xfrm>
            <a:prstGeom prst="rect">
              <a:avLst/>
            </a:prstGeom>
            <a:solidFill>
              <a:srgbClr val="FF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925615" y="5429376"/>
              <a:ext cx="274320" cy="71820"/>
            </a:xfrm>
            <a:prstGeom prst="rect">
              <a:avLst/>
            </a:prstGeom>
            <a:solidFill>
              <a:srgbClr val="93D4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86" name="Rectangle 85"/>
            <p:cNvSpPr/>
            <p:nvPr/>
          </p:nvSpPr>
          <p:spPr>
            <a:xfrm>
              <a:off x="1183165" y="5339180"/>
              <a:ext cx="274320" cy="1620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grpSp>
      <p:grpSp>
        <p:nvGrpSpPr>
          <p:cNvPr id="87" name="Group 86"/>
          <p:cNvGrpSpPr/>
          <p:nvPr/>
        </p:nvGrpSpPr>
        <p:grpSpPr>
          <a:xfrm>
            <a:off x="7434271" y="2922858"/>
            <a:ext cx="983849" cy="461110"/>
            <a:chOff x="567159" y="5051792"/>
            <a:chExt cx="983849" cy="461110"/>
          </a:xfrm>
        </p:grpSpPr>
        <p:cxnSp>
          <p:nvCxnSpPr>
            <p:cNvPr id="88" name="Straight Connector 87"/>
            <p:cNvCxnSpPr/>
            <p:nvPr/>
          </p:nvCxnSpPr>
          <p:spPr>
            <a:xfrm>
              <a:off x="567159" y="5512902"/>
              <a:ext cx="983849"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651295" y="5051792"/>
              <a:ext cx="274320" cy="449403"/>
            </a:xfrm>
            <a:prstGeom prst="rect">
              <a:avLst/>
            </a:prstGeom>
            <a:solidFill>
              <a:srgbClr val="FF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925615" y="5329248"/>
              <a:ext cx="274320" cy="171947"/>
            </a:xfrm>
            <a:prstGeom prst="rect">
              <a:avLst/>
            </a:prstGeom>
            <a:solidFill>
              <a:srgbClr val="93D4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91" name="Rectangle 90"/>
            <p:cNvSpPr/>
            <p:nvPr/>
          </p:nvSpPr>
          <p:spPr>
            <a:xfrm>
              <a:off x="1183165" y="5218359"/>
              <a:ext cx="274320" cy="28283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grpSp>
      <p:grpSp>
        <p:nvGrpSpPr>
          <p:cNvPr id="92" name="Group 91"/>
          <p:cNvGrpSpPr/>
          <p:nvPr/>
        </p:nvGrpSpPr>
        <p:grpSpPr>
          <a:xfrm>
            <a:off x="9134934" y="2840603"/>
            <a:ext cx="983849" cy="536697"/>
            <a:chOff x="567159" y="4976205"/>
            <a:chExt cx="983849" cy="536697"/>
          </a:xfrm>
        </p:grpSpPr>
        <p:cxnSp>
          <p:nvCxnSpPr>
            <p:cNvPr id="93" name="Straight Connector 92"/>
            <p:cNvCxnSpPr/>
            <p:nvPr/>
          </p:nvCxnSpPr>
          <p:spPr>
            <a:xfrm>
              <a:off x="567159" y="5512902"/>
              <a:ext cx="983849"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651295" y="4976205"/>
              <a:ext cx="274320" cy="524991"/>
            </a:xfrm>
            <a:prstGeom prst="rect">
              <a:avLst/>
            </a:prstGeom>
            <a:solidFill>
              <a:srgbClr val="FF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925615" y="5335918"/>
              <a:ext cx="274320" cy="165278"/>
            </a:xfrm>
            <a:prstGeom prst="rect">
              <a:avLst/>
            </a:prstGeom>
            <a:solidFill>
              <a:srgbClr val="93D4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96" name="Rectangle 95"/>
            <p:cNvSpPr/>
            <p:nvPr/>
          </p:nvSpPr>
          <p:spPr>
            <a:xfrm>
              <a:off x="1183165" y="5225029"/>
              <a:ext cx="274320" cy="27616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grpSp>
      <p:grpSp>
        <p:nvGrpSpPr>
          <p:cNvPr id="7" name="Group 6"/>
          <p:cNvGrpSpPr/>
          <p:nvPr/>
        </p:nvGrpSpPr>
        <p:grpSpPr>
          <a:xfrm>
            <a:off x="1768024" y="3622573"/>
            <a:ext cx="8671379" cy="2273853"/>
            <a:chOff x="146050" y="3622572"/>
            <a:chExt cx="8671379" cy="2273853"/>
          </a:xfrm>
        </p:grpSpPr>
        <p:sp>
          <p:nvSpPr>
            <p:cNvPr id="3" name="Rectangle 2"/>
            <p:cNvSpPr/>
            <p:nvPr/>
          </p:nvSpPr>
          <p:spPr>
            <a:xfrm>
              <a:off x="146050" y="3622572"/>
              <a:ext cx="8671379" cy="2273853"/>
            </a:xfrm>
            <a:prstGeom prst="rect">
              <a:avLst/>
            </a:prstGeom>
            <a:noFill/>
            <a:ln w="38100">
              <a:solidFill>
                <a:srgbClr val="541A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489432" y="5353143"/>
              <a:ext cx="3321083" cy="536155"/>
            </a:xfrm>
            <a:prstGeom prst="rect">
              <a:avLst/>
            </a:prstGeom>
            <a:solidFill>
              <a:schemeClr val="bg1"/>
            </a:solidFill>
            <a:ln w="38100">
              <a:solidFill>
                <a:srgbClr val="541A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541A61"/>
                  </a:solidFill>
                  <a:latin typeface="Museo 700" panose="02000000000000000000" pitchFamily="50" charset="0"/>
                </a:rPr>
                <a:t>Deformation model</a:t>
              </a:r>
            </a:p>
          </p:txBody>
        </p:sp>
      </p:grpSp>
      <p:grpSp>
        <p:nvGrpSpPr>
          <p:cNvPr id="4" name="Group 3"/>
          <p:cNvGrpSpPr/>
          <p:nvPr/>
        </p:nvGrpSpPr>
        <p:grpSpPr>
          <a:xfrm>
            <a:off x="1768024" y="2564939"/>
            <a:ext cx="8676188" cy="967226"/>
            <a:chOff x="146050" y="2564939"/>
            <a:chExt cx="8676188" cy="967226"/>
          </a:xfrm>
        </p:grpSpPr>
        <p:sp>
          <p:nvSpPr>
            <p:cNvPr id="37" name="Rectangle 36"/>
            <p:cNvSpPr/>
            <p:nvPr/>
          </p:nvSpPr>
          <p:spPr>
            <a:xfrm>
              <a:off x="150859" y="2564939"/>
              <a:ext cx="8671379" cy="967226"/>
            </a:xfrm>
            <a:prstGeom prst="rect">
              <a:avLst/>
            </a:prstGeom>
            <a:noFill/>
            <a:ln w="38100">
              <a:solidFill>
                <a:srgbClr val="541A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46050" y="2568845"/>
              <a:ext cx="3321083" cy="536155"/>
            </a:xfrm>
            <a:prstGeom prst="rect">
              <a:avLst/>
            </a:prstGeom>
            <a:solidFill>
              <a:schemeClr val="bg1"/>
            </a:solidFill>
            <a:ln w="38100">
              <a:solidFill>
                <a:srgbClr val="541A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541A61"/>
                  </a:solidFill>
                  <a:latin typeface="Museo 700" panose="02000000000000000000" pitchFamily="50" charset="0"/>
                </a:rPr>
                <a:t>Distortion Energy</a:t>
              </a:r>
            </a:p>
          </p:txBody>
        </p:sp>
      </p:grpSp>
      <p:sp>
        <p:nvSpPr>
          <p:cNvPr id="40" name="Slide Number Placeholder 3"/>
          <p:cNvSpPr>
            <a:spLocks noGrp="1"/>
          </p:cNvSpPr>
          <p:nvPr>
            <p:ph type="sldNum" sz="quarter" idx="12"/>
          </p:nvPr>
        </p:nvSpPr>
        <p:spPr>
          <a:xfrm>
            <a:off x="11557590" y="6328229"/>
            <a:ext cx="634409" cy="365125"/>
          </a:xfrm>
        </p:spPr>
        <p:txBody>
          <a:bodyPr/>
          <a:lstStyle/>
          <a:p>
            <a:fld id="{810A61AA-4667-436B-B9B2-015FC81A5CA4}" type="slidenum">
              <a:rPr lang="en-US" smtClean="0"/>
              <a:t>14</a:t>
            </a:fld>
            <a:endParaRPr lang="en-US" dirty="0"/>
          </a:p>
        </p:txBody>
      </p:sp>
    </p:spTree>
    <p:extLst>
      <p:ext uri="{BB962C8B-B14F-4D97-AF65-F5344CB8AC3E}">
        <p14:creationId xmlns:p14="http://schemas.microsoft.com/office/powerpoint/2010/main" val="3418277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10"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par>
                                <p:cTn id="32" presetID="10" presetClass="entr" presetSubtype="0" fill="hold" nodeType="with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par>
                                <p:cTn id="35" presetID="10" presetClass="entr" presetSubtype="0" fill="hold"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7445" y="3815819"/>
            <a:ext cx="1745383" cy="1726043"/>
          </a:xfrm>
          <a:prstGeom prst="rect">
            <a:avLst/>
          </a:prstGeom>
        </p:spPr>
      </p:pic>
      <p:sp>
        <p:nvSpPr>
          <p:cNvPr id="2" name="Title 1"/>
          <p:cNvSpPr>
            <a:spLocks noGrp="1"/>
          </p:cNvSpPr>
          <p:nvPr>
            <p:ph type="title"/>
          </p:nvPr>
        </p:nvSpPr>
        <p:spPr/>
        <p:txBody>
          <a:bodyPr/>
          <a:lstStyle/>
          <a:p>
            <a:r>
              <a:rPr lang="en-US" dirty="0" smtClean="0"/>
              <a:t>Deformation Model</a:t>
            </a:r>
            <a:endParaRPr lang="en-US" dirty="0"/>
          </a:p>
        </p:txBody>
      </p:sp>
      <p:sp>
        <p:nvSpPr>
          <p:cNvPr id="3" name="Content Placeholder 2"/>
          <p:cNvSpPr>
            <a:spLocks noGrp="1"/>
          </p:cNvSpPr>
          <p:nvPr>
            <p:ph idx="1"/>
          </p:nvPr>
        </p:nvSpPr>
        <p:spPr/>
        <p:txBody>
          <a:bodyPr/>
          <a:lstStyle/>
          <a:p>
            <a:r>
              <a:rPr lang="en-US" b="0" dirty="0" smtClean="0"/>
              <a:t>Deformation suitable for man-made shapes</a:t>
            </a:r>
          </a:p>
          <a:p>
            <a:pPr lvl="1"/>
            <a:r>
              <a:rPr lang="en-US" sz="2800" dirty="0" smtClean="0">
                <a:solidFill>
                  <a:schemeClr val="accent1">
                    <a:lumMod val="75000"/>
                  </a:schemeClr>
                </a:solidFill>
              </a:rPr>
              <a:t>Simple </a:t>
            </a:r>
            <a:r>
              <a:rPr lang="en-US" sz="2800" dirty="0">
                <a:solidFill>
                  <a:schemeClr val="accent1">
                    <a:lumMod val="75000"/>
                  </a:schemeClr>
                </a:solidFill>
              </a:rPr>
              <a:t>d</a:t>
            </a:r>
            <a:r>
              <a:rPr lang="en-US" sz="2800" dirty="0" smtClean="0">
                <a:solidFill>
                  <a:schemeClr val="accent1">
                    <a:lumMod val="75000"/>
                  </a:schemeClr>
                </a:solidFill>
              </a:rPr>
              <a:t>eform-to-fit process + structure-preserving</a:t>
            </a:r>
            <a:endParaRPr lang="en-US" sz="2800" dirty="0">
              <a:solidFill>
                <a:schemeClr val="accent1">
                  <a:lumMod val="75000"/>
                </a:schemeClr>
              </a:solidFill>
            </a:endParaRPr>
          </a:p>
          <a:p>
            <a:pPr lvl="1"/>
            <a:r>
              <a:rPr lang="en-US" sz="2800" dirty="0" smtClean="0">
                <a:solidFill>
                  <a:schemeClr val="accent1">
                    <a:lumMod val="75000"/>
                  </a:schemeClr>
                </a:solidFill>
              </a:rPr>
              <a:t>Supports disconnected components</a:t>
            </a:r>
          </a:p>
          <a:p>
            <a:pPr lvl="1"/>
            <a:r>
              <a:rPr lang="en-US" sz="2800" dirty="0" smtClean="0">
                <a:solidFill>
                  <a:schemeClr val="accent1">
                    <a:lumMod val="75000"/>
                  </a:schemeClr>
                </a:solidFill>
              </a:rPr>
              <a:t>Topological changes</a:t>
            </a:r>
          </a:p>
        </p:txBody>
      </p:sp>
      <p:grpSp>
        <p:nvGrpSpPr>
          <p:cNvPr id="4" name="Group 3"/>
          <p:cNvGrpSpPr/>
          <p:nvPr/>
        </p:nvGrpSpPr>
        <p:grpSpPr>
          <a:xfrm>
            <a:off x="3936959" y="3300297"/>
            <a:ext cx="5544891" cy="2718584"/>
            <a:chOff x="2412958" y="3238332"/>
            <a:chExt cx="5544891" cy="2718584"/>
          </a:xfrm>
        </p:grpSpPr>
        <p:sp>
          <p:nvSpPr>
            <p:cNvPr id="15" name="Freeform 14"/>
            <p:cNvSpPr/>
            <p:nvPr/>
          </p:nvSpPr>
          <p:spPr>
            <a:xfrm>
              <a:off x="2910869" y="4795814"/>
              <a:ext cx="3228071" cy="164077"/>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189064"/>
                <a:gd name="connsiteY0" fmla="*/ 683054 h 683054"/>
                <a:gd name="connsiteX1" fmla="*/ 1189064 w 1189064"/>
                <a:gd name="connsiteY1" fmla="*/ 439973 h 683054"/>
                <a:gd name="connsiteX0" fmla="*/ 0 w 1189064"/>
                <a:gd name="connsiteY0" fmla="*/ 542765 h 542765"/>
                <a:gd name="connsiteX1" fmla="*/ 1189064 w 1189064"/>
                <a:gd name="connsiteY1" fmla="*/ 299684 h 542765"/>
                <a:gd name="connsiteX0" fmla="*/ 0 w 1514885"/>
                <a:gd name="connsiteY0" fmla="*/ 546327 h 546327"/>
                <a:gd name="connsiteX1" fmla="*/ 1514885 w 1514885"/>
                <a:gd name="connsiteY1" fmla="*/ 292735 h 546327"/>
                <a:gd name="connsiteX0" fmla="*/ 0 w 1514885"/>
                <a:gd name="connsiteY0" fmla="*/ 380064 h 380064"/>
                <a:gd name="connsiteX1" fmla="*/ 1514885 w 1514885"/>
                <a:gd name="connsiteY1" fmla="*/ 126472 h 380064"/>
                <a:gd name="connsiteX0" fmla="*/ 0 w 1367741"/>
                <a:gd name="connsiteY0" fmla="*/ 356015 h 356015"/>
                <a:gd name="connsiteX1" fmla="*/ 1367741 w 1367741"/>
                <a:gd name="connsiteY1" fmla="*/ 165485 h 356015"/>
                <a:gd name="connsiteX0" fmla="*/ 0 w 2050913"/>
                <a:gd name="connsiteY0" fmla="*/ 315864 h 315864"/>
                <a:gd name="connsiteX1" fmla="*/ 2050913 w 2050913"/>
                <a:gd name="connsiteY1" fmla="*/ 251458 h 315864"/>
                <a:gd name="connsiteX0" fmla="*/ 0 w 2050913"/>
                <a:gd name="connsiteY0" fmla="*/ 203115 h 346892"/>
                <a:gd name="connsiteX1" fmla="*/ 2050913 w 2050913"/>
                <a:gd name="connsiteY1" fmla="*/ 138709 h 346892"/>
                <a:gd name="connsiteX0" fmla="*/ 0 w 2050913"/>
                <a:gd name="connsiteY0" fmla="*/ 64406 h 310218"/>
                <a:gd name="connsiteX1" fmla="*/ 2050913 w 2050913"/>
                <a:gd name="connsiteY1" fmla="*/ 0 h 310218"/>
                <a:gd name="connsiteX0" fmla="*/ 0 w 2050913"/>
                <a:gd name="connsiteY0" fmla="*/ 64406 h 160819"/>
                <a:gd name="connsiteX1" fmla="*/ 2050913 w 2050913"/>
                <a:gd name="connsiteY1" fmla="*/ 0 h 160819"/>
                <a:gd name="connsiteX0" fmla="*/ 0 w 2050913"/>
                <a:gd name="connsiteY0" fmla="*/ 136668 h 175204"/>
                <a:gd name="connsiteX1" fmla="*/ 2050913 w 2050913"/>
                <a:gd name="connsiteY1" fmla="*/ 72262 h 175204"/>
                <a:gd name="connsiteX0" fmla="*/ 0 w 2145506"/>
                <a:gd name="connsiteY0" fmla="*/ 222061 h 222061"/>
                <a:gd name="connsiteX1" fmla="*/ 2145506 w 2145506"/>
                <a:gd name="connsiteY1" fmla="*/ 0 h 222061"/>
                <a:gd name="connsiteX0" fmla="*/ 0 w 2145506"/>
                <a:gd name="connsiteY0" fmla="*/ 222061 h 222061"/>
                <a:gd name="connsiteX1" fmla="*/ 2145506 w 2145506"/>
                <a:gd name="connsiteY1" fmla="*/ 0 h 222061"/>
                <a:gd name="connsiteX0" fmla="*/ 0 w 1767134"/>
                <a:gd name="connsiteY0" fmla="*/ 158999 h 158999"/>
                <a:gd name="connsiteX1" fmla="*/ 1767134 w 1767134"/>
                <a:gd name="connsiteY1" fmla="*/ 0 h 158999"/>
                <a:gd name="connsiteX0" fmla="*/ 0 w 2103465"/>
                <a:gd name="connsiteY0" fmla="*/ 222061 h 222061"/>
                <a:gd name="connsiteX1" fmla="*/ 2103465 w 2103465"/>
                <a:gd name="connsiteY1" fmla="*/ 0 h 222061"/>
                <a:gd name="connsiteX0" fmla="*/ 0 w 3270113"/>
                <a:gd name="connsiteY0" fmla="*/ 190530 h 190530"/>
                <a:gd name="connsiteX1" fmla="*/ 3270113 w 3270113"/>
                <a:gd name="connsiteY1" fmla="*/ 0 h 190530"/>
                <a:gd name="connsiteX0" fmla="*/ 0 w 3270113"/>
                <a:gd name="connsiteY0" fmla="*/ 190530 h 190530"/>
                <a:gd name="connsiteX1" fmla="*/ 3270113 w 3270113"/>
                <a:gd name="connsiteY1" fmla="*/ 0 h 190530"/>
                <a:gd name="connsiteX0" fmla="*/ 0 w 3228071"/>
                <a:gd name="connsiteY0" fmla="*/ 137979 h 164077"/>
                <a:gd name="connsiteX1" fmla="*/ 3228071 w 3228071"/>
                <a:gd name="connsiteY1" fmla="*/ 0 h 164077"/>
              </a:gdLst>
              <a:ahLst/>
              <a:cxnLst>
                <a:cxn ang="0">
                  <a:pos x="connsiteX0" y="connsiteY0"/>
                </a:cxn>
                <a:cxn ang="0">
                  <a:pos x="connsiteX1" y="connsiteY1"/>
                </a:cxn>
              </a:cxnLst>
              <a:rect l="l" t="t" r="r" b="b"/>
              <a:pathLst>
                <a:path w="3228071" h="164077">
                  <a:moveTo>
                    <a:pt x="0" y="137979"/>
                  </a:moveTo>
                  <a:cubicBezTo>
                    <a:pt x="1055962" y="3787"/>
                    <a:pt x="2297403" y="354219"/>
                    <a:pt x="3228071" y="0"/>
                  </a:cubicBezTo>
                </a:path>
              </a:pathLst>
            </a:custGeom>
            <a:noFill/>
            <a:ln w="38100">
              <a:solidFill>
                <a:srgbClr val="66FF66"/>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Freeform 13"/>
            <p:cNvSpPr/>
            <p:nvPr/>
          </p:nvSpPr>
          <p:spPr>
            <a:xfrm>
              <a:off x="2822701" y="4065373"/>
              <a:ext cx="3270113" cy="190530"/>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189064"/>
                <a:gd name="connsiteY0" fmla="*/ 683054 h 683054"/>
                <a:gd name="connsiteX1" fmla="*/ 1189064 w 1189064"/>
                <a:gd name="connsiteY1" fmla="*/ 439973 h 683054"/>
                <a:gd name="connsiteX0" fmla="*/ 0 w 1189064"/>
                <a:gd name="connsiteY0" fmla="*/ 542765 h 542765"/>
                <a:gd name="connsiteX1" fmla="*/ 1189064 w 1189064"/>
                <a:gd name="connsiteY1" fmla="*/ 299684 h 542765"/>
                <a:gd name="connsiteX0" fmla="*/ 0 w 1514885"/>
                <a:gd name="connsiteY0" fmla="*/ 546327 h 546327"/>
                <a:gd name="connsiteX1" fmla="*/ 1514885 w 1514885"/>
                <a:gd name="connsiteY1" fmla="*/ 292735 h 546327"/>
                <a:gd name="connsiteX0" fmla="*/ 0 w 1514885"/>
                <a:gd name="connsiteY0" fmla="*/ 380064 h 380064"/>
                <a:gd name="connsiteX1" fmla="*/ 1514885 w 1514885"/>
                <a:gd name="connsiteY1" fmla="*/ 126472 h 380064"/>
                <a:gd name="connsiteX0" fmla="*/ 0 w 1367741"/>
                <a:gd name="connsiteY0" fmla="*/ 356015 h 356015"/>
                <a:gd name="connsiteX1" fmla="*/ 1367741 w 1367741"/>
                <a:gd name="connsiteY1" fmla="*/ 165485 h 356015"/>
                <a:gd name="connsiteX0" fmla="*/ 0 w 2050913"/>
                <a:gd name="connsiteY0" fmla="*/ 315864 h 315864"/>
                <a:gd name="connsiteX1" fmla="*/ 2050913 w 2050913"/>
                <a:gd name="connsiteY1" fmla="*/ 251458 h 315864"/>
                <a:gd name="connsiteX0" fmla="*/ 0 w 2050913"/>
                <a:gd name="connsiteY0" fmla="*/ 203115 h 346892"/>
                <a:gd name="connsiteX1" fmla="*/ 2050913 w 2050913"/>
                <a:gd name="connsiteY1" fmla="*/ 138709 h 346892"/>
                <a:gd name="connsiteX0" fmla="*/ 0 w 2050913"/>
                <a:gd name="connsiteY0" fmla="*/ 64406 h 310218"/>
                <a:gd name="connsiteX1" fmla="*/ 2050913 w 2050913"/>
                <a:gd name="connsiteY1" fmla="*/ 0 h 310218"/>
                <a:gd name="connsiteX0" fmla="*/ 0 w 2050913"/>
                <a:gd name="connsiteY0" fmla="*/ 64406 h 160819"/>
                <a:gd name="connsiteX1" fmla="*/ 2050913 w 2050913"/>
                <a:gd name="connsiteY1" fmla="*/ 0 h 160819"/>
                <a:gd name="connsiteX0" fmla="*/ 0 w 2050913"/>
                <a:gd name="connsiteY0" fmla="*/ 136668 h 175204"/>
                <a:gd name="connsiteX1" fmla="*/ 2050913 w 2050913"/>
                <a:gd name="connsiteY1" fmla="*/ 72262 h 175204"/>
                <a:gd name="connsiteX0" fmla="*/ 0 w 2145506"/>
                <a:gd name="connsiteY0" fmla="*/ 222061 h 222061"/>
                <a:gd name="connsiteX1" fmla="*/ 2145506 w 2145506"/>
                <a:gd name="connsiteY1" fmla="*/ 0 h 222061"/>
                <a:gd name="connsiteX0" fmla="*/ 0 w 2145506"/>
                <a:gd name="connsiteY0" fmla="*/ 222061 h 222061"/>
                <a:gd name="connsiteX1" fmla="*/ 2145506 w 2145506"/>
                <a:gd name="connsiteY1" fmla="*/ 0 h 222061"/>
                <a:gd name="connsiteX0" fmla="*/ 0 w 1767134"/>
                <a:gd name="connsiteY0" fmla="*/ 158999 h 158999"/>
                <a:gd name="connsiteX1" fmla="*/ 1767134 w 1767134"/>
                <a:gd name="connsiteY1" fmla="*/ 0 h 158999"/>
                <a:gd name="connsiteX0" fmla="*/ 0 w 2103465"/>
                <a:gd name="connsiteY0" fmla="*/ 222061 h 222061"/>
                <a:gd name="connsiteX1" fmla="*/ 2103465 w 2103465"/>
                <a:gd name="connsiteY1" fmla="*/ 0 h 222061"/>
                <a:gd name="connsiteX0" fmla="*/ 0 w 3270113"/>
                <a:gd name="connsiteY0" fmla="*/ 190530 h 190530"/>
                <a:gd name="connsiteX1" fmla="*/ 3270113 w 3270113"/>
                <a:gd name="connsiteY1" fmla="*/ 0 h 190530"/>
              </a:gdLst>
              <a:ahLst/>
              <a:cxnLst>
                <a:cxn ang="0">
                  <a:pos x="connsiteX0" y="connsiteY0"/>
                </a:cxn>
                <a:cxn ang="0">
                  <a:pos x="connsiteX1" y="connsiteY1"/>
                </a:cxn>
              </a:cxnLst>
              <a:rect l="l" t="t" r="r" b="b"/>
              <a:pathLst>
                <a:path w="3270113" h="190530">
                  <a:moveTo>
                    <a:pt x="0" y="190530"/>
                  </a:moveTo>
                  <a:cubicBezTo>
                    <a:pt x="540955" y="-101317"/>
                    <a:pt x="2339445" y="354219"/>
                    <a:pt x="3270113" y="0"/>
                  </a:cubicBezTo>
                </a:path>
              </a:pathLst>
            </a:custGeom>
            <a:noFill/>
            <a:ln w="38100">
              <a:solidFill>
                <a:srgbClr val="66FF66"/>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3846220" y="3238332"/>
              <a:ext cx="4111629" cy="2718584"/>
            </a:xfrm>
            <a:prstGeom prst="rect">
              <a:avLst/>
            </a:prstGeom>
          </p:spPr>
        </p:pic>
        <p:sp>
          <p:nvSpPr>
            <p:cNvPr id="10" name="Freeform 9"/>
            <p:cNvSpPr/>
            <p:nvPr/>
          </p:nvSpPr>
          <p:spPr>
            <a:xfrm>
              <a:off x="2485060" y="3677826"/>
              <a:ext cx="1367741" cy="356015"/>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189064"/>
                <a:gd name="connsiteY0" fmla="*/ 683054 h 683054"/>
                <a:gd name="connsiteX1" fmla="*/ 1189064 w 1189064"/>
                <a:gd name="connsiteY1" fmla="*/ 439973 h 683054"/>
                <a:gd name="connsiteX0" fmla="*/ 0 w 1189064"/>
                <a:gd name="connsiteY0" fmla="*/ 542765 h 542765"/>
                <a:gd name="connsiteX1" fmla="*/ 1189064 w 1189064"/>
                <a:gd name="connsiteY1" fmla="*/ 299684 h 542765"/>
                <a:gd name="connsiteX0" fmla="*/ 0 w 1514885"/>
                <a:gd name="connsiteY0" fmla="*/ 546327 h 546327"/>
                <a:gd name="connsiteX1" fmla="*/ 1514885 w 1514885"/>
                <a:gd name="connsiteY1" fmla="*/ 292735 h 546327"/>
                <a:gd name="connsiteX0" fmla="*/ 0 w 1514885"/>
                <a:gd name="connsiteY0" fmla="*/ 380064 h 380064"/>
                <a:gd name="connsiteX1" fmla="*/ 1514885 w 1514885"/>
                <a:gd name="connsiteY1" fmla="*/ 126472 h 380064"/>
                <a:gd name="connsiteX0" fmla="*/ 0 w 1367741"/>
                <a:gd name="connsiteY0" fmla="*/ 356015 h 356015"/>
                <a:gd name="connsiteX1" fmla="*/ 1367741 w 1367741"/>
                <a:gd name="connsiteY1" fmla="*/ 165485 h 356015"/>
              </a:gdLst>
              <a:ahLst/>
              <a:cxnLst>
                <a:cxn ang="0">
                  <a:pos x="connsiteX0" y="connsiteY0"/>
                </a:cxn>
                <a:cxn ang="0">
                  <a:pos x="connsiteX1" y="connsiteY1"/>
                </a:cxn>
              </a:cxnLst>
              <a:rect l="l" t="t" r="r" b="b"/>
              <a:pathLst>
                <a:path w="1367741" h="356015">
                  <a:moveTo>
                    <a:pt x="0" y="356015"/>
                  </a:moveTo>
                  <a:cubicBezTo>
                    <a:pt x="215134" y="-324714"/>
                    <a:pt x="783914" y="183373"/>
                    <a:pt x="1367741" y="165485"/>
                  </a:cubicBezTo>
                </a:path>
              </a:pathLst>
            </a:custGeom>
            <a:noFill/>
            <a:ln w="38100">
              <a:solidFill>
                <a:srgbClr val="66FF66"/>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2917294" y="4440876"/>
              <a:ext cx="2050913" cy="160819"/>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189064"/>
                <a:gd name="connsiteY0" fmla="*/ 683054 h 683054"/>
                <a:gd name="connsiteX1" fmla="*/ 1189064 w 1189064"/>
                <a:gd name="connsiteY1" fmla="*/ 439973 h 683054"/>
                <a:gd name="connsiteX0" fmla="*/ 0 w 1189064"/>
                <a:gd name="connsiteY0" fmla="*/ 542765 h 542765"/>
                <a:gd name="connsiteX1" fmla="*/ 1189064 w 1189064"/>
                <a:gd name="connsiteY1" fmla="*/ 299684 h 542765"/>
                <a:gd name="connsiteX0" fmla="*/ 0 w 1514885"/>
                <a:gd name="connsiteY0" fmla="*/ 546327 h 546327"/>
                <a:gd name="connsiteX1" fmla="*/ 1514885 w 1514885"/>
                <a:gd name="connsiteY1" fmla="*/ 292735 h 546327"/>
                <a:gd name="connsiteX0" fmla="*/ 0 w 1514885"/>
                <a:gd name="connsiteY0" fmla="*/ 380064 h 380064"/>
                <a:gd name="connsiteX1" fmla="*/ 1514885 w 1514885"/>
                <a:gd name="connsiteY1" fmla="*/ 126472 h 380064"/>
                <a:gd name="connsiteX0" fmla="*/ 0 w 1367741"/>
                <a:gd name="connsiteY0" fmla="*/ 356015 h 356015"/>
                <a:gd name="connsiteX1" fmla="*/ 1367741 w 1367741"/>
                <a:gd name="connsiteY1" fmla="*/ 165485 h 356015"/>
                <a:gd name="connsiteX0" fmla="*/ 0 w 2050913"/>
                <a:gd name="connsiteY0" fmla="*/ 315864 h 315864"/>
                <a:gd name="connsiteX1" fmla="*/ 2050913 w 2050913"/>
                <a:gd name="connsiteY1" fmla="*/ 251458 h 315864"/>
                <a:gd name="connsiteX0" fmla="*/ 0 w 2050913"/>
                <a:gd name="connsiteY0" fmla="*/ 203115 h 346892"/>
                <a:gd name="connsiteX1" fmla="*/ 2050913 w 2050913"/>
                <a:gd name="connsiteY1" fmla="*/ 138709 h 346892"/>
                <a:gd name="connsiteX0" fmla="*/ 0 w 2050913"/>
                <a:gd name="connsiteY0" fmla="*/ 64406 h 310218"/>
                <a:gd name="connsiteX1" fmla="*/ 2050913 w 2050913"/>
                <a:gd name="connsiteY1" fmla="*/ 0 h 310218"/>
                <a:gd name="connsiteX0" fmla="*/ 0 w 2050913"/>
                <a:gd name="connsiteY0" fmla="*/ 64406 h 160819"/>
                <a:gd name="connsiteX1" fmla="*/ 2050913 w 2050913"/>
                <a:gd name="connsiteY1" fmla="*/ 0 h 160819"/>
              </a:gdLst>
              <a:ahLst/>
              <a:cxnLst>
                <a:cxn ang="0">
                  <a:pos x="connsiteX0" y="connsiteY0"/>
                </a:cxn>
                <a:cxn ang="0">
                  <a:pos x="connsiteX1" y="connsiteY1"/>
                </a:cxn>
              </a:cxnLst>
              <a:rect l="l" t="t" r="r" b="b"/>
              <a:pathLst>
                <a:path w="2050913" h="160819">
                  <a:moveTo>
                    <a:pt x="0" y="64406"/>
                  </a:moveTo>
                  <a:cubicBezTo>
                    <a:pt x="898307" y="3787"/>
                    <a:pt x="1120245" y="354219"/>
                    <a:pt x="2050913" y="0"/>
                  </a:cubicBezTo>
                </a:path>
              </a:pathLst>
            </a:custGeom>
            <a:noFill/>
            <a:ln w="38100">
              <a:solidFill>
                <a:srgbClr val="66FF66"/>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2412958" y="5213246"/>
              <a:ext cx="1525095" cy="151197"/>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189064"/>
                <a:gd name="connsiteY0" fmla="*/ 683054 h 683054"/>
                <a:gd name="connsiteX1" fmla="*/ 1189064 w 1189064"/>
                <a:gd name="connsiteY1" fmla="*/ 439973 h 683054"/>
                <a:gd name="connsiteX0" fmla="*/ 0 w 1189064"/>
                <a:gd name="connsiteY0" fmla="*/ 542765 h 542765"/>
                <a:gd name="connsiteX1" fmla="*/ 1189064 w 1189064"/>
                <a:gd name="connsiteY1" fmla="*/ 299684 h 542765"/>
                <a:gd name="connsiteX0" fmla="*/ 0 w 1514885"/>
                <a:gd name="connsiteY0" fmla="*/ 546327 h 546327"/>
                <a:gd name="connsiteX1" fmla="*/ 1514885 w 1514885"/>
                <a:gd name="connsiteY1" fmla="*/ 292735 h 546327"/>
                <a:gd name="connsiteX0" fmla="*/ 0 w 1514885"/>
                <a:gd name="connsiteY0" fmla="*/ 380064 h 380064"/>
                <a:gd name="connsiteX1" fmla="*/ 1514885 w 1514885"/>
                <a:gd name="connsiteY1" fmla="*/ 126472 h 380064"/>
                <a:gd name="connsiteX0" fmla="*/ 0 w 1367741"/>
                <a:gd name="connsiteY0" fmla="*/ 356015 h 356015"/>
                <a:gd name="connsiteX1" fmla="*/ 1367741 w 1367741"/>
                <a:gd name="connsiteY1" fmla="*/ 165485 h 356015"/>
                <a:gd name="connsiteX0" fmla="*/ 0 w 1535906"/>
                <a:gd name="connsiteY0" fmla="*/ 397925 h 397925"/>
                <a:gd name="connsiteX1" fmla="*/ 1535906 w 1535906"/>
                <a:gd name="connsiteY1" fmla="*/ 102291 h 397925"/>
                <a:gd name="connsiteX0" fmla="*/ 0 w 1535906"/>
                <a:gd name="connsiteY0" fmla="*/ 295634 h 348993"/>
                <a:gd name="connsiteX1" fmla="*/ 1535906 w 1535906"/>
                <a:gd name="connsiteY1" fmla="*/ 0 h 348993"/>
                <a:gd name="connsiteX0" fmla="*/ 0 w 1472844"/>
                <a:gd name="connsiteY0" fmla="*/ 106448 h 182116"/>
                <a:gd name="connsiteX1" fmla="*/ 1472844 w 1472844"/>
                <a:gd name="connsiteY1" fmla="*/ 0 h 182116"/>
                <a:gd name="connsiteX0" fmla="*/ 0 w 1472844"/>
                <a:gd name="connsiteY0" fmla="*/ 150583 h 203366"/>
                <a:gd name="connsiteX1" fmla="*/ 1472844 w 1472844"/>
                <a:gd name="connsiteY1" fmla="*/ 44135 h 203366"/>
                <a:gd name="connsiteX0" fmla="*/ 0 w 1525095"/>
                <a:gd name="connsiteY0" fmla="*/ 0 h 72601"/>
                <a:gd name="connsiteX1" fmla="*/ 1525095 w 1525095"/>
                <a:gd name="connsiteY1" fmla="*/ 63369 h 72601"/>
                <a:gd name="connsiteX0" fmla="*/ 0 w 1525095"/>
                <a:gd name="connsiteY0" fmla="*/ 0 h 151913"/>
                <a:gd name="connsiteX1" fmla="*/ 1525095 w 1525095"/>
                <a:gd name="connsiteY1" fmla="*/ 63369 h 151913"/>
                <a:gd name="connsiteX0" fmla="*/ 0 w 1525095"/>
                <a:gd name="connsiteY0" fmla="*/ 14214 h 151197"/>
                <a:gd name="connsiteX1" fmla="*/ 1525095 w 1525095"/>
                <a:gd name="connsiteY1" fmla="*/ 77583 h 151197"/>
              </a:gdLst>
              <a:ahLst/>
              <a:cxnLst>
                <a:cxn ang="0">
                  <a:pos x="connsiteX0" y="connsiteY0"/>
                </a:cxn>
                <a:cxn ang="0">
                  <a:pos x="connsiteX1" y="connsiteY1"/>
                </a:cxn>
              </a:cxnLst>
              <a:rect l="l" t="t" r="r" b="b"/>
              <a:pathLst>
                <a:path w="1525095" h="151197">
                  <a:moveTo>
                    <a:pt x="0" y="14214"/>
                  </a:moveTo>
                  <a:cubicBezTo>
                    <a:pt x="665577" y="409744"/>
                    <a:pt x="697578" y="-206176"/>
                    <a:pt x="1525095" y="77583"/>
                  </a:cubicBezTo>
                </a:path>
              </a:pathLst>
            </a:custGeom>
            <a:noFill/>
            <a:ln w="38100">
              <a:solidFill>
                <a:srgbClr val="66FF66"/>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Slide Number Placeholder 3"/>
          <p:cNvSpPr>
            <a:spLocks noGrp="1"/>
          </p:cNvSpPr>
          <p:nvPr>
            <p:ph type="sldNum" sz="quarter" idx="12"/>
          </p:nvPr>
        </p:nvSpPr>
        <p:spPr>
          <a:xfrm>
            <a:off x="11557590" y="6328229"/>
            <a:ext cx="634409" cy="365125"/>
          </a:xfrm>
        </p:spPr>
        <p:txBody>
          <a:bodyPr/>
          <a:lstStyle/>
          <a:p>
            <a:fld id="{D06FFF6C-7DCA-4EC2-9307-0276F5ADCD3E}" type="slidenum">
              <a:rPr lang="en-US" smtClean="0"/>
              <a:t>15</a:t>
            </a:fld>
            <a:endParaRPr lang="en-US" dirty="0"/>
          </a:p>
        </p:txBody>
      </p:sp>
    </p:spTree>
    <p:extLst>
      <p:ext uri="{BB962C8B-B14F-4D97-AF65-F5344CB8AC3E}">
        <p14:creationId xmlns:p14="http://schemas.microsoft.com/office/powerpoint/2010/main" val="2782252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Distortion Energy</a:t>
            </a:r>
            <a:endParaRPr lang="en-US" dirty="0"/>
          </a:p>
        </p:txBody>
      </p:sp>
      <p:sp>
        <p:nvSpPr>
          <p:cNvPr id="3" name="Content Placeholder 2"/>
          <p:cNvSpPr>
            <a:spLocks noGrp="1"/>
          </p:cNvSpPr>
          <p:nvPr>
            <p:ph idx="1"/>
          </p:nvPr>
        </p:nvSpPr>
        <p:spPr/>
        <p:txBody>
          <a:bodyPr/>
          <a:lstStyle/>
          <a:p>
            <a:r>
              <a:rPr lang="en-US" b="0" dirty="0" smtClean="0"/>
              <a:t>Structural self-distortion in three terms:</a:t>
            </a:r>
            <a:endParaRPr lang="en-US" b="0" dirty="0"/>
          </a:p>
        </p:txBody>
      </p:sp>
      <p:sp>
        <p:nvSpPr>
          <p:cNvPr id="15" name="Content Placeholder 2"/>
          <p:cNvSpPr txBox="1">
            <a:spLocks/>
          </p:cNvSpPr>
          <p:nvPr/>
        </p:nvSpPr>
        <p:spPr>
          <a:xfrm>
            <a:off x="2427286" y="2094103"/>
            <a:ext cx="7797146" cy="18293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sz="2800" b="1" dirty="0">
                <a:solidFill>
                  <a:srgbClr val="C00000"/>
                </a:solidFill>
              </a:rPr>
              <a:t>Distortion</a:t>
            </a:r>
            <a:r>
              <a:rPr lang="en-US" sz="2800" dirty="0">
                <a:solidFill>
                  <a:srgbClr val="C00000"/>
                </a:solidFill>
              </a:rPr>
              <a:t> on all pairs of connected parts</a:t>
            </a:r>
          </a:p>
          <a:p>
            <a:pPr marL="514350" indent="-514350">
              <a:buFont typeface="+mj-lt"/>
              <a:buAutoNum type="arabicPeriod"/>
            </a:pPr>
            <a:r>
              <a:rPr lang="en-US" sz="2800" b="1" dirty="0">
                <a:solidFill>
                  <a:srgbClr val="00B050"/>
                </a:solidFill>
              </a:rPr>
              <a:t>Connectivity</a:t>
            </a:r>
            <a:r>
              <a:rPr lang="en-US" sz="2800" dirty="0">
                <a:solidFill>
                  <a:srgbClr val="00B050"/>
                </a:solidFill>
              </a:rPr>
              <a:t> between parts</a:t>
            </a:r>
          </a:p>
          <a:p>
            <a:pPr marL="514350" indent="-514350">
              <a:buFont typeface="+mj-lt"/>
              <a:buAutoNum type="arabicPeriod"/>
            </a:pPr>
            <a:r>
              <a:rPr lang="en-US" sz="2800" b="1" dirty="0">
                <a:solidFill>
                  <a:srgbClr val="0070C0"/>
                </a:solidFill>
              </a:rPr>
              <a:t>Solidity</a:t>
            </a:r>
            <a:r>
              <a:rPr lang="en-US" sz="2800" dirty="0">
                <a:solidFill>
                  <a:srgbClr val="0070C0"/>
                </a:solidFill>
              </a:rPr>
              <a:t> measure for parts changing topology</a:t>
            </a:r>
            <a:endParaRPr lang="en-US" sz="2800" dirty="0"/>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036" y="4165247"/>
            <a:ext cx="7798442" cy="869846"/>
          </a:xfrm>
          <a:prstGeom prst="rect">
            <a:avLst/>
          </a:prstGeom>
        </p:spPr>
      </p:pic>
      <p:sp>
        <p:nvSpPr>
          <p:cNvPr id="18" name="Rectangle 17"/>
          <p:cNvSpPr/>
          <p:nvPr/>
        </p:nvSpPr>
        <p:spPr>
          <a:xfrm>
            <a:off x="3538049" y="4062422"/>
            <a:ext cx="1099225" cy="984418"/>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271520" y="4062422"/>
            <a:ext cx="924128" cy="984418"/>
          </a:xfrm>
          <a:prstGeom prst="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8849350" y="4062422"/>
            <a:ext cx="924128" cy="984418"/>
          </a:xfrm>
          <a:prstGeom prst="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9" name="Slide Number Placeholder 3"/>
          <p:cNvSpPr>
            <a:spLocks noGrp="1"/>
          </p:cNvSpPr>
          <p:nvPr>
            <p:ph type="sldNum" sz="quarter" idx="12"/>
          </p:nvPr>
        </p:nvSpPr>
        <p:spPr>
          <a:xfrm>
            <a:off x="11557590" y="6328229"/>
            <a:ext cx="634409" cy="365125"/>
          </a:xfrm>
        </p:spPr>
        <p:txBody>
          <a:bodyPr/>
          <a:lstStyle/>
          <a:p>
            <a:fld id="{7EF0059F-A9FC-495A-98BC-EBD4A8594E16}" type="slidenum">
              <a:rPr lang="en-US" smtClean="0"/>
              <a:t>16</a:t>
            </a:fld>
            <a:endParaRPr lang="en-US" dirty="0"/>
          </a:p>
        </p:txBody>
      </p:sp>
    </p:spTree>
    <p:extLst>
      <p:ext uri="{BB962C8B-B14F-4D97-AF65-F5344CB8AC3E}">
        <p14:creationId xmlns:p14="http://schemas.microsoft.com/office/powerpoint/2010/main" val="381185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childTnLst>
                          </p:cTn>
                        </p:par>
                        <p:par>
                          <p:cTn id="16" fill="hold">
                            <p:stCondLst>
                              <p:cond delay="500"/>
                            </p:stCondLst>
                            <p:childTnLst>
                              <p:par>
                                <p:cTn id="17" presetID="2" presetClass="entr" presetSubtype="4" decel="10000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fade">
                                      <p:cBhvr>
                                        <p:cTn id="25" dur="500"/>
                                        <p:tgtEl>
                                          <p:spTgt spid="15">
                                            <p:txEl>
                                              <p:pRg st="1" end="1"/>
                                            </p:txEl>
                                          </p:spTgt>
                                        </p:tgtEl>
                                      </p:cBhvr>
                                    </p:animEffect>
                                  </p:childTnLst>
                                </p:cTn>
                              </p:par>
                            </p:childTnLst>
                          </p:cTn>
                        </p:par>
                        <p:par>
                          <p:cTn id="26" fill="hold">
                            <p:stCondLst>
                              <p:cond delay="500"/>
                            </p:stCondLst>
                            <p:childTnLst>
                              <p:par>
                                <p:cTn id="27" presetID="2" presetClass="entr" presetSubtype="4" decel="10000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fade">
                                      <p:cBhvr>
                                        <p:cTn id="35" dur="500"/>
                                        <p:tgtEl>
                                          <p:spTgt spid="15">
                                            <p:txEl>
                                              <p:pRg st="2" end="2"/>
                                            </p:txEl>
                                          </p:spTgt>
                                        </p:tgtEl>
                                      </p:cBhvr>
                                    </p:animEffect>
                                  </p:childTnLst>
                                </p:cTn>
                              </p:par>
                            </p:childTnLst>
                          </p:cTn>
                        </p:par>
                        <p:par>
                          <p:cTn id="36" fill="hold">
                            <p:stCondLst>
                              <p:cond delay="500"/>
                            </p:stCondLst>
                            <p:childTnLst>
                              <p:par>
                                <p:cTn id="37" presetID="2" presetClass="entr" presetSubtype="4" decel="10000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Correspondence Search</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latin typeface="Museo 700" panose="02000000000000000000" charset="0"/>
              </a:rPr>
              <a:t>Search tree path: </a:t>
            </a:r>
            <a:r>
              <a:rPr lang="en-US" dirty="0" smtClean="0"/>
              <a:t> </a:t>
            </a:r>
            <a:r>
              <a:rPr lang="en-US" b="0" dirty="0" smtClean="0"/>
              <a:t>set of matched parts on the source</a:t>
            </a:r>
          </a:p>
          <a:p>
            <a:pPr>
              <a:buFont typeface="Arial" panose="020B0604020202020204" pitchFamily="34" charset="0"/>
              <a:buChar char="•"/>
            </a:pPr>
            <a:r>
              <a:rPr lang="en-US" dirty="0" smtClean="0">
                <a:latin typeface="Museo 700" panose="02000000000000000000" charset="0"/>
              </a:rPr>
              <a:t>Beam search </a:t>
            </a:r>
            <a:r>
              <a:rPr lang="en-US" b="0" dirty="0" smtClean="0"/>
              <a:t>+ pruning </a:t>
            </a:r>
            <a:endParaRPr lang="en-US" b="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3225" y="3226673"/>
            <a:ext cx="8574771" cy="1486186"/>
          </a:xfrm>
          <a:prstGeom prst="rect">
            <a:avLst/>
          </a:prstGeom>
        </p:spPr>
      </p:pic>
      <p:sp>
        <p:nvSpPr>
          <p:cNvPr id="5" name="TextBox 4"/>
          <p:cNvSpPr txBox="1"/>
          <p:nvPr/>
        </p:nvSpPr>
        <p:spPr>
          <a:xfrm>
            <a:off x="1878838" y="4809832"/>
            <a:ext cx="1567482" cy="461665"/>
          </a:xfrm>
          <a:prstGeom prst="rect">
            <a:avLst/>
          </a:prstGeom>
          <a:noFill/>
        </p:spPr>
        <p:txBody>
          <a:bodyPr wrap="square" rtlCol="0">
            <a:spAutoFit/>
          </a:bodyPr>
          <a:lstStyle/>
          <a:p>
            <a:pPr algn="ctr"/>
            <a:r>
              <a:rPr lang="en-US" sz="2400" dirty="0">
                <a:solidFill>
                  <a:schemeClr val="tx1">
                    <a:lumMod val="75000"/>
                    <a:lumOff val="25000"/>
                  </a:schemeClr>
                </a:solidFill>
              </a:rPr>
              <a:t>3D shapes</a:t>
            </a:r>
          </a:p>
        </p:txBody>
      </p:sp>
      <p:sp>
        <p:nvSpPr>
          <p:cNvPr id="6" name="TextBox 5"/>
          <p:cNvSpPr txBox="1"/>
          <p:nvPr/>
        </p:nvSpPr>
        <p:spPr>
          <a:xfrm>
            <a:off x="3071965" y="4809832"/>
            <a:ext cx="2642278" cy="830997"/>
          </a:xfrm>
          <a:prstGeom prst="rect">
            <a:avLst/>
          </a:prstGeom>
          <a:noFill/>
        </p:spPr>
        <p:txBody>
          <a:bodyPr wrap="square" rtlCol="0">
            <a:spAutoFit/>
          </a:bodyPr>
          <a:lstStyle/>
          <a:p>
            <a:pPr algn="ctr"/>
            <a:r>
              <a:rPr lang="en-US" sz="2400" dirty="0">
                <a:solidFill>
                  <a:schemeClr val="tx1">
                    <a:lumMod val="75000"/>
                    <a:lumOff val="25000"/>
                  </a:schemeClr>
                </a:solidFill>
              </a:rPr>
              <a:t>Curve-sheet abstractions</a:t>
            </a:r>
          </a:p>
        </p:txBody>
      </p:sp>
      <p:cxnSp>
        <p:nvCxnSpPr>
          <p:cNvPr id="7" name="Straight Arrow Connector 6"/>
          <p:cNvCxnSpPr/>
          <p:nvPr/>
        </p:nvCxnSpPr>
        <p:spPr>
          <a:xfrm flipV="1">
            <a:off x="5293543" y="3982483"/>
            <a:ext cx="396008" cy="25433"/>
          </a:xfrm>
          <a:prstGeom prst="straightConnector1">
            <a:avLst/>
          </a:prstGeom>
          <a:ln w="762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822189" y="2707543"/>
            <a:ext cx="4714796" cy="216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251822" y="2872669"/>
            <a:ext cx="1525834" cy="369332"/>
          </a:xfrm>
          <a:prstGeom prst="rect">
            <a:avLst/>
          </a:prstGeom>
          <a:noFill/>
        </p:spPr>
        <p:txBody>
          <a:bodyPr wrap="square" rtlCol="0">
            <a:spAutoFit/>
          </a:bodyPr>
          <a:lstStyle/>
          <a:p>
            <a:pPr algn="ctr"/>
            <a:r>
              <a:rPr lang="en-US" dirty="0">
                <a:solidFill>
                  <a:srgbClr val="F11C23"/>
                </a:solidFill>
              </a:rPr>
              <a:t>seat-seat</a:t>
            </a:r>
          </a:p>
        </p:txBody>
      </p:sp>
      <p:sp>
        <p:nvSpPr>
          <p:cNvPr id="13" name="TextBox 12"/>
          <p:cNvSpPr txBox="1"/>
          <p:nvPr/>
        </p:nvSpPr>
        <p:spPr>
          <a:xfrm>
            <a:off x="7126817" y="4707811"/>
            <a:ext cx="1238619" cy="646331"/>
          </a:xfrm>
          <a:prstGeom prst="rect">
            <a:avLst/>
          </a:prstGeom>
          <a:noFill/>
        </p:spPr>
        <p:txBody>
          <a:bodyPr wrap="square" rtlCol="0">
            <a:spAutoFit/>
          </a:bodyPr>
          <a:lstStyle/>
          <a:p>
            <a:pPr algn="ctr"/>
            <a:r>
              <a:rPr lang="en-US" dirty="0">
                <a:solidFill>
                  <a:srgbClr val="FFAD11"/>
                </a:solidFill>
              </a:rPr>
              <a:t>back bar-back bar</a:t>
            </a:r>
          </a:p>
        </p:txBody>
      </p:sp>
      <p:sp>
        <p:nvSpPr>
          <p:cNvPr id="14" name="TextBox 13"/>
          <p:cNvSpPr txBox="1"/>
          <p:nvPr/>
        </p:nvSpPr>
        <p:spPr>
          <a:xfrm>
            <a:off x="7777657" y="2874139"/>
            <a:ext cx="1238619" cy="369332"/>
          </a:xfrm>
          <a:prstGeom prst="rect">
            <a:avLst/>
          </a:prstGeom>
          <a:noFill/>
        </p:spPr>
        <p:txBody>
          <a:bodyPr wrap="square" rtlCol="0">
            <a:spAutoFit/>
          </a:bodyPr>
          <a:lstStyle/>
          <a:p>
            <a:pPr algn="ctr"/>
            <a:r>
              <a:rPr lang="en-US" dirty="0">
                <a:solidFill>
                  <a:srgbClr val="75D707"/>
                </a:solidFill>
              </a:rPr>
              <a:t>back-back</a:t>
            </a:r>
          </a:p>
        </p:txBody>
      </p:sp>
      <p:sp>
        <p:nvSpPr>
          <p:cNvPr id="17" name="TextBox 16"/>
          <p:cNvSpPr txBox="1"/>
          <p:nvPr/>
        </p:nvSpPr>
        <p:spPr>
          <a:xfrm>
            <a:off x="8569664" y="4007916"/>
            <a:ext cx="1238619" cy="646331"/>
          </a:xfrm>
          <a:prstGeom prst="rect">
            <a:avLst/>
          </a:prstGeom>
          <a:solidFill>
            <a:schemeClr val="bg1"/>
          </a:solidFill>
        </p:spPr>
        <p:txBody>
          <a:bodyPr wrap="square" rtlCol="0">
            <a:spAutoFit/>
          </a:bodyPr>
          <a:lstStyle/>
          <a:p>
            <a:pPr algn="ctr"/>
            <a:r>
              <a:rPr lang="en-US" dirty="0">
                <a:solidFill>
                  <a:srgbClr val="369E85"/>
                </a:solidFill>
              </a:rPr>
              <a:t>leg back-leg back</a:t>
            </a:r>
          </a:p>
        </p:txBody>
      </p:sp>
      <p:sp>
        <p:nvSpPr>
          <p:cNvPr id="18" name="TextBox 17"/>
          <p:cNvSpPr txBox="1"/>
          <p:nvPr/>
        </p:nvSpPr>
        <p:spPr>
          <a:xfrm>
            <a:off x="9291077" y="2585392"/>
            <a:ext cx="1238619" cy="646331"/>
          </a:xfrm>
          <a:prstGeom prst="rect">
            <a:avLst/>
          </a:prstGeom>
          <a:solidFill>
            <a:schemeClr val="bg1"/>
          </a:solidFill>
        </p:spPr>
        <p:txBody>
          <a:bodyPr wrap="square" rtlCol="0">
            <a:spAutoFit/>
          </a:bodyPr>
          <a:lstStyle/>
          <a:p>
            <a:pPr algn="ctr"/>
            <a:r>
              <a:rPr lang="en-US" dirty="0">
                <a:solidFill>
                  <a:srgbClr val="11E3FF"/>
                </a:solidFill>
              </a:rPr>
              <a:t>leg front-leg front</a:t>
            </a:r>
          </a:p>
        </p:txBody>
      </p:sp>
      <p:sp>
        <p:nvSpPr>
          <p:cNvPr id="15" name="Slide Number Placeholder 3"/>
          <p:cNvSpPr>
            <a:spLocks noGrp="1"/>
          </p:cNvSpPr>
          <p:nvPr>
            <p:ph type="sldNum" sz="quarter" idx="12"/>
          </p:nvPr>
        </p:nvSpPr>
        <p:spPr>
          <a:xfrm>
            <a:off x="11557590" y="6328229"/>
            <a:ext cx="634409" cy="365125"/>
          </a:xfrm>
        </p:spPr>
        <p:txBody>
          <a:bodyPr/>
          <a:lstStyle/>
          <a:p>
            <a:fld id="{DB52B1D5-87B9-4C15-968C-AFB3E3906121}" type="slidenum">
              <a:rPr lang="en-US" smtClean="0"/>
              <a:t>17</a:t>
            </a:fld>
            <a:endParaRPr lang="en-US" dirty="0"/>
          </a:p>
        </p:txBody>
      </p:sp>
    </p:spTree>
    <p:extLst>
      <p:ext uri="{BB962C8B-B14F-4D97-AF65-F5344CB8AC3E}">
        <p14:creationId xmlns:p14="http://schemas.microsoft.com/office/powerpoint/2010/main" val="1684683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250"/>
                                        <p:tgtEl>
                                          <p:spTgt spid="12"/>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250"/>
                                        <p:tgtEl>
                                          <p:spTgt spid="13"/>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250"/>
                                        <p:tgtEl>
                                          <p:spTgt spid="14"/>
                                        </p:tgtEl>
                                      </p:cBhvr>
                                    </p:animEffect>
                                  </p:childTnLst>
                                </p:cTn>
                              </p:par>
                            </p:childTnLst>
                          </p:cTn>
                        </p:par>
                        <p:par>
                          <p:cTn id="39" fill="hold">
                            <p:stCondLst>
                              <p:cond delay="125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250"/>
                                        <p:tgtEl>
                                          <p:spTgt spid="17"/>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25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2" grpId="0"/>
      <p:bldP spid="13" grpId="0"/>
      <p:bldP spid="14" grpId="0"/>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3260" y="978506"/>
            <a:ext cx="9338864" cy="5193060"/>
          </a:xfrm>
          <a:prstGeom prst="rect">
            <a:avLst/>
          </a:prstGeom>
        </p:spPr>
      </p:pic>
      <p:sp>
        <p:nvSpPr>
          <p:cNvPr id="6" name="Slide Number Placeholder 3"/>
          <p:cNvSpPr>
            <a:spLocks noGrp="1"/>
          </p:cNvSpPr>
          <p:nvPr>
            <p:ph type="sldNum" sz="quarter" idx="12"/>
          </p:nvPr>
        </p:nvSpPr>
        <p:spPr>
          <a:xfrm>
            <a:off x="11557590" y="6328229"/>
            <a:ext cx="634409" cy="365125"/>
          </a:xfrm>
        </p:spPr>
        <p:txBody>
          <a:bodyPr/>
          <a:lstStyle/>
          <a:p>
            <a:fld id="{E4A34B51-CEE7-4AFA-A5C7-81EFFBDED81C}" type="slidenum">
              <a:rPr lang="en-US" smtClean="0"/>
              <a:t>18</a:t>
            </a:fld>
            <a:endParaRPr lang="en-US" dirty="0"/>
          </a:p>
        </p:txBody>
      </p:sp>
    </p:spTree>
    <p:extLst>
      <p:ext uri="{BB962C8B-B14F-4D97-AF65-F5344CB8AC3E}">
        <p14:creationId xmlns:p14="http://schemas.microsoft.com/office/powerpoint/2010/main" val="884288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8860" b="4987"/>
          <a:stretch/>
        </p:blipFill>
        <p:spPr>
          <a:xfrm>
            <a:off x="-418433" y="1085850"/>
            <a:ext cx="23871040" cy="4856534"/>
          </a:xfrm>
          <a:prstGeom prst="rect">
            <a:avLst/>
          </a:prstGeom>
        </p:spPr>
      </p:pic>
      <p:sp>
        <p:nvSpPr>
          <p:cNvPr id="5" name="Slide Number Placeholder 3"/>
          <p:cNvSpPr>
            <a:spLocks noGrp="1"/>
          </p:cNvSpPr>
          <p:nvPr>
            <p:ph type="sldNum" sz="quarter" idx="12"/>
          </p:nvPr>
        </p:nvSpPr>
        <p:spPr>
          <a:xfrm>
            <a:off x="11557590" y="6328229"/>
            <a:ext cx="634409" cy="365125"/>
          </a:xfrm>
        </p:spPr>
        <p:txBody>
          <a:bodyPr/>
          <a:lstStyle/>
          <a:p>
            <a:fld id="{76A73947-12F0-404A-AB4B-E0EEFD95C8EF}" type="slidenum">
              <a:rPr lang="en-US" smtClean="0"/>
              <a:t>19</a:t>
            </a:fld>
            <a:endParaRPr lang="en-US" dirty="0"/>
          </a:p>
        </p:txBody>
      </p:sp>
    </p:spTree>
    <p:extLst>
      <p:ext uri="{BB962C8B-B14F-4D97-AF65-F5344CB8AC3E}">
        <p14:creationId xmlns:p14="http://schemas.microsoft.com/office/powerpoint/2010/main" val="2315907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1.25E-6 1.48148E-6 L -0.90508 0.0294 " pathEditMode="relative" rAng="0" ptsTypes="AA">
                                      <p:cBhvr>
                                        <p:cTn id="6" dur="10000" fill="hold"/>
                                        <p:tgtEl>
                                          <p:spTgt spid="4"/>
                                        </p:tgtEl>
                                        <p:attrNameLst>
                                          <p:attrName>ppt_x</p:attrName>
                                          <p:attrName>ppt_y</p:attrName>
                                        </p:attrNameLst>
                                      </p:cBhvr>
                                      <p:rCtr x="-45260" y="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ouble Wave 36"/>
          <p:cNvSpPr/>
          <p:nvPr/>
        </p:nvSpPr>
        <p:spPr>
          <a:xfrm>
            <a:off x="2539187" y="2213382"/>
            <a:ext cx="1915582" cy="353866"/>
          </a:xfrm>
          <a:custGeom>
            <a:avLst/>
            <a:gdLst>
              <a:gd name="connsiteX0" fmla="*/ 0 w 838968"/>
              <a:gd name="connsiteY0" fmla="*/ 25003 h 400050"/>
              <a:gd name="connsiteX1" fmla="*/ 419484 w 838968"/>
              <a:gd name="connsiteY1" fmla="*/ 25003 h 400050"/>
              <a:gd name="connsiteX2" fmla="*/ 838968 w 838968"/>
              <a:gd name="connsiteY2" fmla="*/ 25003 h 400050"/>
              <a:gd name="connsiteX3" fmla="*/ 838968 w 838968"/>
              <a:gd name="connsiteY3" fmla="*/ 375047 h 400050"/>
              <a:gd name="connsiteX4" fmla="*/ 419484 w 838968"/>
              <a:gd name="connsiteY4" fmla="*/ 375047 h 400050"/>
              <a:gd name="connsiteX5" fmla="*/ 0 w 838968"/>
              <a:gd name="connsiteY5" fmla="*/ 375047 h 400050"/>
              <a:gd name="connsiteX6" fmla="*/ 0 w 838968"/>
              <a:gd name="connsiteY6" fmla="*/ 25003 h 400050"/>
              <a:gd name="connsiteX0" fmla="*/ 0 w 838968"/>
              <a:gd name="connsiteY0" fmla="*/ 24060 h 397116"/>
              <a:gd name="connsiteX1" fmla="*/ 419484 w 838968"/>
              <a:gd name="connsiteY1" fmla="*/ 24060 h 397116"/>
              <a:gd name="connsiteX2" fmla="*/ 838968 w 838968"/>
              <a:gd name="connsiteY2" fmla="*/ 24060 h 397116"/>
              <a:gd name="connsiteX3" fmla="*/ 838968 w 838968"/>
              <a:gd name="connsiteY3" fmla="*/ 374104 h 397116"/>
              <a:gd name="connsiteX4" fmla="*/ 476634 w 838968"/>
              <a:gd name="connsiteY4" fmla="*/ 364579 h 397116"/>
              <a:gd name="connsiteX5" fmla="*/ 0 w 838968"/>
              <a:gd name="connsiteY5" fmla="*/ 374104 h 397116"/>
              <a:gd name="connsiteX6" fmla="*/ 0 w 838968"/>
              <a:gd name="connsiteY6" fmla="*/ 24060 h 39711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57150 w 896118"/>
              <a:gd name="connsiteY0" fmla="*/ 24060 h 409306"/>
              <a:gd name="connsiteX1" fmla="*/ 476634 w 896118"/>
              <a:gd name="connsiteY1" fmla="*/ 24060 h 409306"/>
              <a:gd name="connsiteX2" fmla="*/ 896118 w 896118"/>
              <a:gd name="connsiteY2" fmla="*/ 24060 h 409306"/>
              <a:gd name="connsiteX3" fmla="*/ 896118 w 896118"/>
              <a:gd name="connsiteY3" fmla="*/ 374104 h 409306"/>
              <a:gd name="connsiteX4" fmla="*/ 533784 w 896118"/>
              <a:gd name="connsiteY4" fmla="*/ 364579 h 409306"/>
              <a:gd name="connsiteX5" fmla="*/ 0 w 896118"/>
              <a:gd name="connsiteY5" fmla="*/ 374104 h 409306"/>
              <a:gd name="connsiteX6" fmla="*/ 57150 w 896118"/>
              <a:gd name="connsiteY6" fmla="*/ 24060 h 409306"/>
              <a:gd name="connsiteX0" fmla="*/ 57150 w 896118"/>
              <a:gd name="connsiteY0" fmla="*/ 43755 h 429001"/>
              <a:gd name="connsiteX1" fmla="*/ 896118 w 896118"/>
              <a:gd name="connsiteY1" fmla="*/ 43755 h 429001"/>
              <a:gd name="connsiteX2" fmla="*/ 896118 w 896118"/>
              <a:gd name="connsiteY2" fmla="*/ 393799 h 429001"/>
              <a:gd name="connsiteX3" fmla="*/ 533784 w 896118"/>
              <a:gd name="connsiteY3" fmla="*/ 384274 h 429001"/>
              <a:gd name="connsiteX4" fmla="*/ 0 w 896118"/>
              <a:gd name="connsiteY4" fmla="*/ 393799 h 429001"/>
              <a:gd name="connsiteX5" fmla="*/ 57150 w 896118"/>
              <a:gd name="connsiteY5" fmla="*/ 43755 h 429001"/>
              <a:gd name="connsiteX0" fmla="*/ 57150 w 896118"/>
              <a:gd name="connsiteY0" fmla="*/ 31996 h 417242"/>
              <a:gd name="connsiteX1" fmla="*/ 877068 w 896118"/>
              <a:gd name="connsiteY1" fmla="*/ 60571 h 417242"/>
              <a:gd name="connsiteX2" fmla="*/ 896118 w 896118"/>
              <a:gd name="connsiteY2" fmla="*/ 382040 h 417242"/>
              <a:gd name="connsiteX3" fmla="*/ 533784 w 896118"/>
              <a:gd name="connsiteY3" fmla="*/ 372515 h 417242"/>
              <a:gd name="connsiteX4" fmla="*/ 0 w 896118"/>
              <a:gd name="connsiteY4" fmla="*/ 382040 h 417242"/>
              <a:gd name="connsiteX5" fmla="*/ 57150 w 896118"/>
              <a:gd name="connsiteY5" fmla="*/ 31996 h 417242"/>
              <a:gd name="connsiteX0" fmla="*/ 57150 w 877068"/>
              <a:gd name="connsiteY0" fmla="*/ 31996 h 397725"/>
              <a:gd name="connsiteX1" fmla="*/ 877068 w 877068"/>
              <a:gd name="connsiteY1" fmla="*/ 60571 h 397725"/>
              <a:gd name="connsiteX2" fmla="*/ 829443 w 877068"/>
              <a:gd name="connsiteY2" fmla="*/ 343940 h 397725"/>
              <a:gd name="connsiteX3" fmla="*/ 533784 w 877068"/>
              <a:gd name="connsiteY3" fmla="*/ 372515 h 397725"/>
              <a:gd name="connsiteX4" fmla="*/ 0 w 877068"/>
              <a:gd name="connsiteY4" fmla="*/ 382040 h 397725"/>
              <a:gd name="connsiteX5" fmla="*/ 57150 w 877068"/>
              <a:gd name="connsiteY5" fmla="*/ 31996 h 397725"/>
              <a:gd name="connsiteX0" fmla="*/ 57150 w 877068"/>
              <a:gd name="connsiteY0" fmla="*/ 31996 h 407185"/>
              <a:gd name="connsiteX1" fmla="*/ 877068 w 877068"/>
              <a:gd name="connsiteY1" fmla="*/ 60571 h 407185"/>
              <a:gd name="connsiteX2" fmla="*/ 829443 w 877068"/>
              <a:gd name="connsiteY2" fmla="*/ 343940 h 407185"/>
              <a:gd name="connsiteX3" fmla="*/ 0 w 877068"/>
              <a:gd name="connsiteY3" fmla="*/ 382040 h 407185"/>
              <a:gd name="connsiteX4" fmla="*/ 57150 w 877068"/>
              <a:gd name="connsiteY4" fmla="*/ 31996 h 407185"/>
              <a:gd name="connsiteX0" fmla="*/ 57150 w 877068"/>
              <a:gd name="connsiteY0" fmla="*/ 31996 h 382040"/>
              <a:gd name="connsiteX1" fmla="*/ 877068 w 877068"/>
              <a:gd name="connsiteY1" fmla="*/ 60571 h 382040"/>
              <a:gd name="connsiteX2" fmla="*/ 829443 w 877068"/>
              <a:gd name="connsiteY2" fmla="*/ 343940 h 382040"/>
              <a:gd name="connsiteX3" fmla="*/ 0 w 877068"/>
              <a:gd name="connsiteY3" fmla="*/ 382040 h 382040"/>
              <a:gd name="connsiteX4" fmla="*/ 57150 w 877068"/>
              <a:gd name="connsiteY4" fmla="*/ 31996 h 382040"/>
              <a:gd name="connsiteX0" fmla="*/ 57150 w 877068"/>
              <a:gd name="connsiteY0" fmla="*/ 43756 h 365225"/>
              <a:gd name="connsiteX1" fmla="*/ 877068 w 877068"/>
              <a:gd name="connsiteY1" fmla="*/ 43756 h 365225"/>
              <a:gd name="connsiteX2" fmla="*/ 829443 w 877068"/>
              <a:gd name="connsiteY2" fmla="*/ 327125 h 365225"/>
              <a:gd name="connsiteX3" fmla="*/ 0 w 877068"/>
              <a:gd name="connsiteY3" fmla="*/ 365225 h 365225"/>
              <a:gd name="connsiteX4" fmla="*/ 57150 w 877068"/>
              <a:gd name="connsiteY4" fmla="*/ 43756 h 365225"/>
              <a:gd name="connsiteX0" fmla="*/ 57150 w 877068"/>
              <a:gd name="connsiteY0" fmla="*/ 36955 h 358424"/>
              <a:gd name="connsiteX1" fmla="*/ 877068 w 877068"/>
              <a:gd name="connsiteY1" fmla="*/ 36955 h 358424"/>
              <a:gd name="connsiteX2" fmla="*/ 829443 w 877068"/>
              <a:gd name="connsiteY2" fmla="*/ 320324 h 358424"/>
              <a:gd name="connsiteX3" fmla="*/ 0 w 877068"/>
              <a:gd name="connsiteY3" fmla="*/ 358424 h 358424"/>
              <a:gd name="connsiteX4" fmla="*/ 57150 w 877068"/>
              <a:gd name="connsiteY4" fmla="*/ 36955 h 358424"/>
              <a:gd name="connsiteX0" fmla="*/ 0 w 819918"/>
              <a:gd name="connsiteY0" fmla="*/ 36955 h 334992"/>
              <a:gd name="connsiteX1" fmla="*/ 819918 w 819918"/>
              <a:gd name="connsiteY1" fmla="*/ 36955 h 334992"/>
              <a:gd name="connsiteX2" fmla="*/ 772293 w 819918"/>
              <a:gd name="connsiteY2" fmla="*/ 320324 h 334992"/>
              <a:gd name="connsiteX3" fmla="*/ 0 w 819918"/>
              <a:gd name="connsiteY3" fmla="*/ 329849 h 334992"/>
              <a:gd name="connsiteX4" fmla="*/ 0 w 819918"/>
              <a:gd name="connsiteY4" fmla="*/ 36955 h 334992"/>
              <a:gd name="connsiteX0" fmla="*/ 0 w 838968"/>
              <a:gd name="connsiteY0" fmla="*/ 55829 h 353866"/>
              <a:gd name="connsiteX1" fmla="*/ 838968 w 838968"/>
              <a:gd name="connsiteY1" fmla="*/ 27254 h 353866"/>
              <a:gd name="connsiteX2" fmla="*/ 772293 w 838968"/>
              <a:gd name="connsiteY2" fmla="*/ 339198 h 353866"/>
              <a:gd name="connsiteX3" fmla="*/ 0 w 838968"/>
              <a:gd name="connsiteY3" fmla="*/ 348723 h 353866"/>
              <a:gd name="connsiteX4" fmla="*/ 0 w 838968"/>
              <a:gd name="connsiteY4" fmla="*/ 55829 h 3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968" h="353866">
                <a:moveTo>
                  <a:pt x="0" y="55829"/>
                </a:moveTo>
                <a:cubicBezTo>
                  <a:pt x="225553" y="16538"/>
                  <a:pt x="699140" y="-31087"/>
                  <a:pt x="838968" y="27254"/>
                </a:cubicBezTo>
                <a:lnTo>
                  <a:pt x="772293" y="339198"/>
                </a:lnTo>
                <a:cubicBezTo>
                  <a:pt x="626115" y="392776"/>
                  <a:pt x="185865" y="276889"/>
                  <a:pt x="0" y="348723"/>
                </a:cubicBezTo>
                <a:lnTo>
                  <a:pt x="0" y="55829"/>
                </a:lnTo>
                <a:close/>
              </a:path>
            </a:pathLst>
          </a:custGeom>
          <a:solidFill>
            <a:srgbClr val="FFF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ouble Wave 36"/>
          <p:cNvSpPr/>
          <p:nvPr/>
        </p:nvSpPr>
        <p:spPr>
          <a:xfrm>
            <a:off x="3748588" y="1426499"/>
            <a:ext cx="838968" cy="353866"/>
          </a:xfrm>
          <a:custGeom>
            <a:avLst/>
            <a:gdLst>
              <a:gd name="connsiteX0" fmla="*/ 0 w 838968"/>
              <a:gd name="connsiteY0" fmla="*/ 25003 h 400050"/>
              <a:gd name="connsiteX1" fmla="*/ 419484 w 838968"/>
              <a:gd name="connsiteY1" fmla="*/ 25003 h 400050"/>
              <a:gd name="connsiteX2" fmla="*/ 838968 w 838968"/>
              <a:gd name="connsiteY2" fmla="*/ 25003 h 400050"/>
              <a:gd name="connsiteX3" fmla="*/ 838968 w 838968"/>
              <a:gd name="connsiteY3" fmla="*/ 375047 h 400050"/>
              <a:gd name="connsiteX4" fmla="*/ 419484 w 838968"/>
              <a:gd name="connsiteY4" fmla="*/ 375047 h 400050"/>
              <a:gd name="connsiteX5" fmla="*/ 0 w 838968"/>
              <a:gd name="connsiteY5" fmla="*/ 375047 h 400050"/>
              <a:gd name="connsiteX6" fmla="*/ 0 w 838968"/>
              <a:gd name="connsiteY6" fmla="*/ 25003 h 400050"/>
              <a:gd name="connsiteX0" fmla="*/ 0 w 838968"/>
              <a:gd name="connsiteY0" fmla="*/ 24060 h 397116"/>
              <a:gd name="connsiteX1" fmla="*/ 419484 w 838968"/>
              <a:gd name="connsiteY1" fmla="*/ 24060 h 397116"/>
              <a:gd name="connsiteX2" fmla="*/ 838968 w 838968"/>
              <a:gd name="connsiteY2" fmla="*/ 24060 h 397116"/>
              <a:gd name="connsiteX3" fmla="*/ 838968 w 838968"/>
              <a:gd name="connsiteY3" fmla="*/ 374104 h 397116"/>
              <a:gd name="connsiteX4" fmla="*/ 476634 w 838968"/>
              <a:gd name="connsiteY4" fmla="*/ 364579 h 397116"/>
              <a:gd name="connsiteX5" fmla="*/ 0 w 838968"/>
              <a:gd name="connsiteY5" fmla="*/ 374104 h 397116"/>
              <a:gd name="connsiteX6" fmla="*/ 0 w 838968"/>
              <a:gd name="connsiteY6" fmla="*/ 24060 h 39711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57150 w 896118"/>
              <a:gd name="connsiteY0" fmla="*/ 24060 h 409306"/>
              <a:gd name="connsiteX1" fmla="*/ 476634 w 896118"/>
              <a:gd name="connsiteY1" fmla="*/ 24060 h 409306"/>
              <a:gd name="connsiteX2" fmla="*/ 896118 w 896118"/>
              <a:gd name="connsiteY2" fmla="*/ 24060 h 409306"/>
              <a:gd name="connsiteX3" fmla="*/ 896118 w 896118"/>
              <a:gd name="connsiteY3" fmla="*/ 374104 h 409306"/>
              <a:gd name="connsiteX4" fmla="*/ 533784 w 896118"/>
              <a:gd name="connsiteY4" fmla="*/ 364579 h 409306"/>
              <a:gd name="connsiteX5" fmla="*/ 0 w 896118"/>
              <a:gd name="connsiteY5" fmla="*/ 374104 h 409306"/>
              <a:gd name="connsiteX6" fmla="*/ 57150 w 896118"/>
              <a:gd name="connsiteY6" fmla="*/ 24060 h 409306"/>
              <a:gd name="connsiteX0" fmla="*/ 57150 w 896118"/>
              <a:gd name="connsiteY0" fmla="*/ 43755 h 429001"/>
              <a:gd name="connsiteX1" fmla="*/ 896118 w 896118"/>
              <a:gd name="connsiteY1" fmla="*/ 43755 h 429001"/>
              <a:gd name="connsiteX2" fmla="*/ 896118 w 896118"/>
              <a:gd name="connsiteY2" fmla="*/ 393799 h 429001"/>
              <a:gd name="connsiteX3" fmla="*/ 533784 w 896118"/>
              <a:gd name="connsiteY3" fmla="*/ 384274 h 429001"/>
              <a:gd name="connsiteX4" fmla="*/ 0 w 896118"/>
              <a:gd name="connsiteY4" fmla="*/ 393799 h 429001"/>
              <a:gd name="connsiteX5" fmla="*/ 57150 w 896118"/>
              <a:gd name="connsiteY5" fmla="*/ 43755 h 429001"/>
              <a:gd name="connsiteX0" fmla="*/ 57150 w 896118"/>
              <a:gd name="connsiteY0" fmla="*/ 31996 h 417242"/>
              <a:gd name="connsiteX1" fmla="*/ 877068 w 896118"/>
              <a:gd name="connsiteY1" fmla="*/ 60571 h 417242"/>
              <a:gd name="connsiteX2" fmla="*/ 896118 w 896118"/>
              <a:gd name="connsiteY2" fmla="*/ 382040 h 417242"/>
              <a:gd name="connsiteX3" fmla="*/ 533784 w 896118"/>
              <a:gd name="connsiteY3" fmla="*/ 372515 h 417242"/>
              <a:gd name="connsiteX4" fmla="*/ 0 w 896118"/>
              <a:gd name="connsiteY4" fmla="*/ 382040 h 417242"/>
              <a:gd name="connsiteX5" fmla="*/ 57150 w 896118"/>
              <a:gd name="connsiteY5" fmla="*/ 31996 h 417242"/>
              <a:gd name="connsiteX0" fmla="*/ 57150 w 877068"/>
              <a:gd name="connsiteY0" fmla="*/ 31996 h 397725"/>
              <a:gd name="connsiteX1" fmla="*/ 877068 w 877068"/>
              <a:gd name="connsiteY1" fmla="*/ 60571 h 397725"/>
              <a:gd name="connsiteX2" fmla="*/ 829443 w 877068"/>
              <a:gd name="connsiteY2" fmla="*/ 343940 h 397725"/>
              <a:gd name="connsiteX3" fmla="*/ 533784 w 877068"/>
              <a:gd name="connsiteY3" fmla="*/ 372515 h 397725"/>
              <a:gd name="connsiteX4" fmla="*/ 0 w 877068"/>
              <a:gd name="connsiteY4" fmla="*/ 382040 h 397725"/>
              <a:gd name="connsiteX5" fmla="*/ 57150 w 877068"/>
              <a:gd name="connsiteY5" fmla="*/ 31996 h 397725"/>
              <a:gd name="connsiteX0" fmla="*/ 57150 w 877068"/>
              <a:gd name="connsiteY0" fmla="*/ 31996 h 407185"/>
              <a:gd name="connsiteX1" fmla="*/ 877068 w 877068"/>
              <a:gd name="connsiteY1" fmla="*/ 60571 h 407185"/>
              <a:gd name="connsiteX2" fmla="*/ 829443 w 877068"/>
              <a:gd name="connsiteY2" fmla="*/ 343940 h 407185"/>
              <a:gd name="connsiteX3" fmla="*/ 0 w 877068"/>
              <a:gd name="connsiteY3" fmla="*/ 382040 h 407185"/>
              <a:gd name="connsiteX4" fmla="*/ 57150 w 877068"/>
              <a:gd name="connsiteY4" fmla="*/ 31996 h 407185"/>
              <a:gd name="connsiteX0" fmla="*/ 57150 w 877068"/>
              <a:gd name="connsiteY0" fmla="*/ 31996 h 382040"/>
              <a:gd name="connsiteX1" fmla="*/ 877068 w 877068"/>
              <a:gd name="connsiteY1" fmla="*/ 60571 h 382040"/>
              <a:gd name="connsiteX2" fmla="*/ 829443 w 877068"/>
              <a:gd name="connsiteY2" fmla="*/ 343940 h 382040"/>
              <a:gd name="connsiteX3" fmla="*/ 0 w 877068"/>
              <a:gd name="connsiteY3" fmla="*/ 382040 h 382040"/>
              <a:gd name="connsiteX4" fmla="*/ 57150 w 877068"/>
              <a:gd name="connsiteY4" fmla="*/ 31996 h 382040"/>
              <a:gd name="connsiteX0" fmla="*/ 57150 w 877068"/>
              <a:gd name="connsiteY0" fmla="*/ 43756 h 365225"/>
              <a:gd name="connsiteX1" fmla="*/ 877068 w 877068"/>
              <a:gd name="connsiteY1" fmla="*/ 43756 h 365225"/>
              <a:gd name="connsiteX2" fmla="*/ 829443 w 877068"/>
              <a:gd name="connsiteY2" fmla="*/ 327125 h 365225"/>
              <a:gd name="connsiteX3" fmla="*/ 0 w 877068"/>
              <a:gd name="connsiteY3" fmla="*/ 365225 h 365225"/>
              <a:gd name="connsiteX4" fmla="*/ 57150 w 877068"/>
              <a:gd name="connsiteY4" fmla="*/ 43756 h 365225"/>
              <a:gd name="connsiteX0" fmla="*/ 57150 w 877068"/>
              <a:gd name="connsiteY0" fmla="*/ 36955 h 358424"/>
              <a:gd name="connsiteX1" fmla="*/ 877068 w 877068"/>
              <a:gd name="connsiteY1" fmla="*/ 36955 h 358424"/>
              <a:gd name="connsiteX2" fmla="*/ 829443 w 877068"/>
              <a:gd name="connsiteY2" fmla="*/ 320324 h 358424"/>
              <a:gd name="connsiteX3" fmla="*/ 0 w 877068"/>
              <a:gd name="connsiteY3" fmla="*/ 358424 h 358424"/>
              <a:gd name="connsiteX4" fmla="*/ 57150 w 877068"/>
              <a:gd name="connsiteY4" fmla="*/ 36955 h 358424"/>
              <a:gd name="connsiteX0" fmla="*/ 0 w 819918"/>
              <a:gd name="connsiteY0" fmla="*/ 36955 h 334992"/>
              <a:gd name="connsiteX1" fmla="*/ 819918 w 819918"/>
              <a:gd name="connsiteY1" fmla="*/ 36955 h 334992"/>
              <a:gd name="connsiteX2" fmla="*/ 772293 w 819918"/>
              <a:gd name="connsiteY2" fmla="*/ 320324 h 334992"/>
              <a:gd name="connsiteX3" fmla="*/ 0 w 819918"/>
              <a:gd name="connsiteY3" fmla="*/ 329849 h 334992"/>
              <a:gd name="connsiteX4" fmla="*/ 0 w 819918"/>
              <a:gd name="connsiteY4" fmla="*/ 36955 h 334992"/>
              <a:gd name="connsiteX0" fmla="*/ 0 w 838968"/>
              <a:gd name="connsiteY0" fmla="*/ 55829 h 353866"/>
              <a:gd name="connsiteX1" fmla="*/ 838968 w 838968"/>
              <a:gd name="connsiteY1" fmla="*/ 27254 h 353866"/>
              <a:gd name="connsiteX2" fmla="*/ 772293 w 838968"/>
              <a:gd name="connsiteY2" fmla="*/ 339198 h 353866"/>
              <a:gd name="connsiteX3" fmla="*/ 0 w 838968"/>
              <a:gd name="connsiteY3" fmla="*/ 348723 h 353866"/>
              <a:gd name="connsiteX4" fmla="*/ 0 w 838968"/>
              <a:gd name="connsiteY4" fmla="*/ 55829 h 3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968" h="353866">
                <a:moveTo>
                  <a:pt x="0" y="55829"/>
                </a:moveTo>
                <a:cubicBezTo>
                  <a:pt x="225553" y="16538"/>
                  <a:pt x="699140" y="-31087"/>
                  <a:pt x="838968" y="27254"/>
                </a:cubicBezTo>
                <a:lnTo>
                  <a:pt x="772293" y="339198"/>
                </a:lnTo>
                <a:cubicBezTo>
                  <a:pt x="626115" y="392776"/>
                  <a:pt x="185865" y="276889"/>
                  <a:pt x="0" y="348723"/>
                </a:cubicBezTo>
                <a:lnTo>
                  <a:pt x="0" y="55829"/>
                </a:lnTo>
                <a:close/>
              </a:path>
            </a:pathLst>
          </a:custGeom>
          <a:solidFill>
            <a:srgbClr val="FFF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Motivation</a:t>
            </a:r>
            <a:endParaRPr lang="en-US" dirty="0"/>
          </a:p>
        </p:txBody>
      </p:sp>
      <p:sp>
        <p:nvSpPr>
          <p:cNvPr id="13" name="Content Placeholder 12"/>
          <p:cNvSpPr>
            <a:spLocks noGrp="1"/>
          </p:cNvSpPr>
          <p:nvPr>
            <p:ph idx="1"/>
          </p:nvPr>
        </p:nvSpPr>
        <p:spPr>
          <a:xfrm>
            <a:off x="1509032" y="1183822"/>
            <a:ext cx="10141403" cy="4993142"/>
          </a:xfrm>
        </p:spPr>
        <p:txBody>
          <a:bodyPr>
            <a:normAutofit/>
          </a:bodyPr>
          <a:lstStyle/>
          <a:p>
            <a:pPr marL="0" indent="0">
              <a:lnSpc>
                <a:spcPct val="150000"/>
              </a:lnSpc>
              <a:buNone/>
            </a:pPr>
            <a:r>
              <a:rPr lang="en-US" b="0" dirty="0" smtClean="0">
                <a:latin typeface="+mj-lt"/>
              </a:rPr>
              <a:t>3D modeling is hard!</a:t>
            </a:r>
          </a:p>
          <a:p>
            <a:pPr marL="0" indent="0">
              <a:lnSpc>
                <a:spcPct val="150000"/>
              </a:lnSpc>
              <a:buNone/>
            </a:pPr>
            <a:r>
              <a:rPr lang="en-US" b="0" dirty="0" smtClean="0">
                <a:latin typeface="+mj-lt"/>
              </a:rPr>
              <a:t>Model reuse is easy and fast</a:t>
            </a:r>
            <a:endParaRPr lang="en-US" b="0" dirty="0">
              <a:latin typeface="+mj-lt"/>
            </a:endParaRPr>
          </a:p>
        </p:txBody>
      </p:sp>
      <p:sp>
        <p:nvSpPr>
          <p:cNvPr id="4" name="Slide Number Placeholder 3"/>
          <p:cNvSpPr>
            <a:spLocks noGrp="1"/>
          </p:cNvSpPr>
          <p:nvPr>
            <p:ph type="sldNum" sz="quarter" idx="12"/>
          </p:nvPr>
        </p:nvSpPr>
        <p:spPr/>
        <p:txBody>
          <a:bodyPr/>
          <a:lstStyle/>
          <a:p>
            <a:fld id="{4864194A-5C42-46BD-9B44-5762C902972D}" type="slidenum">
              <a:rPr lang="en-US" smtClean="0"/>
              <a:pPr/>
              <a:t>2</a:t>
            </a:fld>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300" y="1284717"/>
            <a:ext cx="772762" cy="64608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300" y="2080602"/>
            <a:ext cx="769732" cy="643548"/>
          </a:xfrm>
          <a:prstGeom prst="rect">
            <a:avLst/>
          </a:prstGeom>
        </p:spPr>
      </p:pic>
      <p:grpSp>
        <p:nvGrpSpPr>
          <p:cNvPr id="25" name="Group 24"/>
          <p:cNvGrpSpPr/>
          <p:nvPr/>
        </p:nvGrpSpPr>
        <p:grpSpPr>
          <a:xfrm>
            <a:off x="1153013" y="2852183"/>
            <a:ext cx="5561245" cy="3171826"/>
            <a:chOff x="416230" y="2089780"/>
            <a:chExt cx="6865050" cy="3915445"/>
          </a:xfrm>
          <a:effectLst/>
        </p:grpSpPr>
        <p:pic>
          <p:nvPicPr>
            <p:cNvPr id="23" name="Picture 22"/>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l="6812" t="6833" r="9817"/>
            <a:stretch/>
          </p:blipFill>
          <p:spPr>
            <a:xfrm>
              <a:off x="416230" y="2089780"/>
              <a:ext cx="3806457" cy="2339553"/>
            </a:xfrm>
            <a:prstGeom prst="roundRect">
              <a:avLst>
                <a:gd name="adj" fmla="val 50000"/>
              </a:avLst>
            </a:prstGeom>
            <a:ln w="38100">
              <a:solidFill>
                <a:schemeClr val="bg1"/>
              </a:solidFill>
            </a:ln>
            <a:effectLst/>
            <a:scene3d>
              <a:camera prst="orthographicFront"/>
              <a:lightRig rig="contrasting" dir="t">
                <a:rot lat="0" lon="0" rev="4200000"/>
              </a:lightRig>
            </a:scene3d>
            <a:sp3d prstMaterial="plastic">
              <a:contourClr>
                <a:srgbClr val="969696"/>
              </a:contourClr>
            </a:sp3d>
          </p:spPr>
        </p:pic>
        <p:pic>
          <p:nvPicPr>
            <p:cNvPr id="20" name="Picture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30004" y="2585685"/>
              <a:ext cx="3551276" cy="2147777"/>
            </a:xfrm>
            <a:prstGeom prst="roundRect">
              <a:avLst>
                <a:gd name="adj" fmla="val 50000"/>
              </a:avLst>
            </a:prstGeom>
            <a:ln w="38100">
              <a:solidFill>
                <a:schemeClr val="bg1"/>
              </a:solidFill>
            </a:ln>
            <a:effectLst/>
            <a:scene3d>
              <a:camera prst="orthographicFront"/>
              <a:lightRig rig="contrasting" dir="t">
                <a:rot lat="0" lon="0" rev="4200000"/>
              </a:lightRig>
            </a:scene3d>
            <a:sp3d prstMaterial="plastic">
              <a:contourClr>
                <a:srgbClr val="969696"/>
              </a:contourClr>
            </a:sp3d>
          </p:spPr>
        </p:pic>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34397" y="3845248"/>
              <a:ext cx="3527340" cy="2159977"/>
            </a:xfrm>
            <a:prstGeom prst="roundRect">
              <a:avLst>
                <a:gd name="adj" fmla="val 50000"/>
              </a:avLst>
            </a:prstGeom>
            <a:ln w="38100">
              <a:solidFill>
                <a:schemeClr val="bg1"/>
              </a:solidFill>
            </a:ln>
            <a:effectLst/>
            <a:scene3d>
              <a:camera prst="orthographicFront"/>
              <a:lightRig rig="contrasting" dir="t">
                <a:rot lat="0" lon="0" rev="4200000"/>
              </a:lightRig>
            </a:scene3d>
            <a:sp3d prstMaterial="plastic">
              <a:contourClr>
                <a:srgbClr val="969696"/>
              </a:contourClr>
            </a:sp3d>
          </p:spPr>
        </p:pic>
      </p:grpSp>
      <p:grpSp>
        <p:nvGrpSpPr>
          <p:cNvPr id="36" name="Group 35"/>
          <p:cNvGrpSpPr/>
          <p:nvPr/>
        </p:nvGrpSpPr>
        <p:grpSpPr>
          <a:xfrm>
            <a:off x="7554799" y="2080602"/>
            <a:ext cx="3741852" cy="3919961"/>
            <a:chOff x="7554799" y="2080602"/>
            <a:chExt cx="3741852" cy="3919961"/>
          </a:xfrm>
        </p:grpSpPr>
        <p:pic>
          <p:nvPicPr>
            <p:cNvPr id="32" name="Picture 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8015791" y="4150173"/>
              <a:ext cx="1850390" cy="1850390"/>
            </a:xfrm>
            <a:prstGeom prst="rect">
              <a:avLst/>
            </a:prstGeom>
          </p:spPr>
        </p:pic>
        <p:grpSp>
          <p:nvGrpSpPr>
            <p:cNvPr id="27" name="Group 26"/>
            <p:cNvGrpSpPr/>
            <p:nvPr/>
          </p:nvGrpSpPr>
          <p:grpSpPr>
            <a:xfrm>
              <a:off x="7554799" y="2080602"/>
              <a:ext cx="3741852" cy="1696993"/>
              <a:chOff x="-15522" y="1794204"/>
              <a:chExt cx="7679452" cy="3482761"/>
            </a:xfrm>
            <a:effectLst/>
          </p:grpSpPr>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6741" y="1794204"/>
                <a:ext cx="3470204" cy="2597180"/>
              </a:xfrm>
              <a:prstGeom prst="rect">
                <a:avLst/>
              </a:prstGeom>
              <a:ln>
                <a:solidFill>
                  <a:schemeClr val="tx1">
                    <a:lumMod val="65000"/>
                    <a:lumOff val="35000"/>
                  </a:schemeClr>
                </a:solidFill>
              </a:ln>
              <a:effectLst/>
            </p:spPr>
          </p:pic>
          <p:pic>
            <p:nvPicPr>
              <p:cNvPr id="30" name="Picture 2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627465" y="2349119"/>
                <a:ext cx="4036465" cy="2724346"/>
              </a:xfrm>
              <a:prstGeom prst="rect">
                <a:avLst/>
              </a:prstGeom>
              <a:ln>
                <a:solidFill>
                  <a:schemeClr val="tx1">
                    <a:lumMod val="65000"/>
                    <a:lumOff val="35000"/>
                  </a:schemeClr>
                </a:solidFill>
              </a:ln>
              <a:effectLst/>
            </p:spPr>
          </p:pic>
          <p:pic>
            <p:nvPicPr>
              <p:cNvPr id="31" name="Picture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522" y="3092794"/>
                <a:ext cx="3382254" cy="2184171"/>
              </a:xfrm>
              <a:prstGeom prst="rect">
                <a:avLst/>
              </a:prstGeom>
              <a:ln>
                <a:solidFill>
                  <a:schemeClr val="tx1">
                    <a:lumMod val="65000"/>
                    <a:lumOff val="35000"/>
                  </a:schemeClr>
                </a:solidFill>
              </a:ln>
              <a:effectLst/>
            </p:spPr>
          </p:pic>
        </p:grpSp>
        <p:sp>
          <p:nvSpPr>
            <p:cNvPr id="33" name="Freeform 32"/>
            <p:cNvSpPr/>
            <p:nvPr/>
          </p:nvSpPr>
          <p:spPr>
            <a:xfrm rot="3676719">
              <a:off x="7666048" y="4276677"/>
              <a:ext cx="849962" cy="190553"/>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912441"/>
                <a:gd name="connsiteY0" fmla="*/ 77153 h 77153"/>
                <a:gd name="connsiteX1" fmla="*/ 912441 w 912441"/>
                <a:gd name="connsiteY1" fmla="*/ 39195 h 77153"/>
                <a:gd name="connsiteX0" fmla="*/ 0 w 912441"/>
                <a:gd name="connsiteY0" fmla="*/ 41180 h 78975"/>
                <a:gd name="connsiteX1" fmla="*/ 912441 w 912441"/>
                <a:gd name="connsiteY1" fmla="*/ 3222 h 78975"/>
                <a:gd name="connsiteX0" fmla="*/ 0 w 849962"/>
                <a:gd name="connsiteY0" fmla="*/ 34710 h 136037"/>
                <a:gd name="connsiteX1" fmla="*/ 849962 w 849962"/>
                <a:gd name="connsiteY1" fmla="*/ 71128 h 136037"/>
                <a:gd name="connsiteX0" fmla="*/ 0 w 849962"/>
                <a:gd name="connsiteY0" fmla="*/ 0 h 190553"/>
                <a:gd name="connsiteX1" fmla="*/ 849962 w 849962"/>
                <a:gd name="connsiteY1" fmla="*/ 36418 h 190553"/>
              </a:gdLst>
              <a:ahLst/>
              <a:cxnLst>
                <a:cxn ang="0">
                  <a:pos x="connsiteX0" y="connsiteY0"/>
                </a:cxn>
                <a:cxn ang="0">
                  <a:pos x="connsiteX1" y="connsiteY1"/>
                </a:cxn>
              </a:cxnLst>
              <a:rect l="l" t="t" r="r" b="b"/>
              <a:pathLst>
                <a:path w="849962" h="190553">
                  <a:moveTo>
                    <a:pt x="0" y="0"/>
                  </a:moveTo>
                  <a:cubicBezTo>
                    <a:pt x="217887" y="243047"/>
                    <a:pt x="579945" y="251842"/>
                    <a:pt x="849962" y="36418"/>
                  </a:cubicBezTo>
                </a:path>
              </a:pathLst>
            </a:custGeom>
            <a:noFill/>
            <a:ln w="50800" cap="rnd">
              <a:solidFill>
                <a:srgbClr val="EB5D58"/>
              </a:solidFill>
              <a:roun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rot="3676719">
              <a:off x="9068621" y="3806935"/>
              <a:ext cx="519296" cy="181338"/>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912441"/>
                <a:gd name="connsiteY0" fmla="*/ 77153 h 77153"/>
                <a:gd name="connsiteX1" fmla="*/ 912441 w 912441"/>
                <a:gd name="connsiteY1" fmla="*/ 39195 h 77153"/>
                <a:gd name="connsiteX0" fmla="*/ 0 w 912441"/>
                <a:gd name="connsiteY0" fmla="*/ 41180 h 78975"/>
                <a:gd name="connsiteX1" fmla="*/ 912441 w 912441"/>
                <a:gd name="connsiteY1" fmla="*/ 3222 h 78975"/>
                <a:gd name="connsiteX0" fmla="*/ 0 w 849962"/>
                <a:gd name="connsiteY0" fmla="*/ 34710 h 136037"/>
                <a:gd name="connsiteX1" fmla="*/ 849962 w 849962"/>
                <a:gd name="connsiteY1" fmla="*/ 71128 h 136037"/>
                <a:gd name="connsiteX0" fmla="*/ 0 w 849962"/>
                <a:gd name="connsiteY0" fmla="*/ 0 h 190553"/>
                <a:gd name="connsiteX1" fmla="*/ 849962 w 849962"/>
                <a:gd name="connsiteY1" fmla="*/ 36418 h 190553"/>
                <a:gd name="connsiteX0" fmla="*/ 0 w 889092"/>
                <a:gd name="connsiteY0" fmla="*/ 0 h 331163"/>
                <a:gd name="connsiteX1" fmla="*/ 889092 w 889092"/>
                <a:gd name="connsiteY1" fmla="*/ 242502 h 331163"/>
                <a:gd name="connsiteX0" fmla="*/ 0 w 889092"/>
                <a:gd name="connsiteY0" fmla="*/ 0 h 242502"/>
                <a:gd name="connsiteX1" fmla="*/ 889092 w 889092"/>
                <a:gd name="connsiteY1" fmla="*/ 242502 h 242502"/>
                <a:gd name="connsiteX0" fmla="*/ 0 w 684611"/>
                <a:gd name="connsiteY0" fmla="*/ 0 h 239066"/>
                <a:gd name="connsiteX1" fmla="*/ 684611 w 684611"/>
                <a:gd name="connsiteY1" fmla="*/ 239066 h 239066"/>
              </a:gdLst>
              <a:ahLst/>
              <a:cxnLst>
                <a:cxn ang="0">
                  <a:pos x="connsiteX0" y="connsiteY0"/>
                </a:cxn>
                <a:cxn ang="0">
                  <a:pos x="connsiteX1" y="connsiteY1"/>
                </a:cxn>
              </a:cxnLst>
              <a:rect l="l" t="t" r="r" b="b"/>
              <a:pathLst>
                <a:path w="684611" h="239066">
                  <a:moveTo>
                    <a:pt x="0" y="0"/>
                  </a:moveTo>
                  <a:cubicBezTo>
                    <a:pt x="217887" y="243047"/>
                    <a:pt x="387253" y="48502"/>
                    <a:pt x="684611" y="239066"/>
                  </a:cubicBezTo>
                </a:path>
              </a:pathLst>
            </a:custGeom>
            <a:noFill/>
            <a:ln w="50800" cap="rnd">
              <a:solidFill>
                <a:srgbClr val="EB5D58"/>
              </a:solidFill>
              <a:roun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rot="3676719">
              <a:off x="9170324" y="4038931"/>
              <a:ext cx="1325044" cy="1230820"/>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912441"/>
                <a:gd name="connsiteY0" fmla="*/ 77153 h 77153"/>
                <a:gd name="connsiteX1" fmla="*/ 912441 w 912441"/>
                <a:gd name="connsiteY1" fmla="*/ 39195 h 77153"/>
                <a:gd name="connsiteX0" fmla="*/ 0 w 912441"/>
                <a:gd name="connsiteY0" fmla="*/ 41180 h 78975"/>
                <a:gd name="connsiteX1" fmla="*/ 912441 w 912441"/>
                <a:gd name="connsiteY1" fmla="*/ 3222 h 78975"/>
                <a:gd name="connsiteX0" fmla="*/ 0 w 849962"/>
                <a:gd name="connsiteY0" fmla="*/ 34710 h 136037"/>
                <a:gd name="connsiteX1" fmla="*/ 849962 w 849962"/>
                <a:gd name="connsiteY1" fmla="*/ 71128 h 136037"/>
                <a:gd name="connsiteX0" fmla="*/ 0 w 849962"/>
                <a:gd name="connsiteY0" fmla="*/ 0 h 190553"/>
                <a:gd name="connsiteX1" fmla="*/ 849962 w 849962"/>
                <a:gd name="connsiteY1" fmla="*/ 36418 h 190553"/>
                <a:gd name="connsiteX0" fmla="*/ 0 w 889092"/>
                <a:gd name="connsiteY0" fmla="*/ 0 h 331163"/>
                <a:gd name="connsiteX1" fmla="*/ 889092 w 889092"/>
                <a:gd name="connsiteY1" fmla="*/ 242502 h 331163"/>
                <a:gd name="connsiteX0" fmla="*/ 0 w 889092"/>
                <a:gd name="connsiteY0" fmla="*/ 0 h 242502"/>
                <a:gd name="connsiteX1" fmla="*/ 889092 w 889092"/>
                <a:gd name="connsiteY1" fmla="*/ 242502 h 242502"/>
                <a:gd name="connsiteX0" fmla="*/ 0 w 684611"/>
                <a:gd name="connsiteY0" fmla="*/ 0 h 239066"/>
                <a:gd name="connsiteX1" fmla="*/ 684611 w 684611"/>
                <a:gd name="connsiteY1" fmla="*/ 239066 h 239066"/>
                <a:gd name="connsiteX0" fmla="*/ 0 w 597413"/>
                <a:gd name="connsiteY0" fmla="*/ 0 h 517123"/>
                <a:gd name="connsiteX1" fmla="*/ 597413 w 597413"/>
                <a:gd name="connsiteY1" fmla="*/ 517123 h 517123"/>
                <a:gd name="connsiteX0" fmla="*/ 0 w 597413"/>
                <a:gd name="connsiteY0" fmla="*/ 0 h 517123"/>
                <a:gd name="connsiteX1" fmla="*/ 597413 w 597413"/>
                <a:gd name="connsiteY1" fmla="*/ 517123 h 517123"/>
                <a:gd name="connsiteX0" fmla="*/ 0 w 1379508"/>
                <a:gd name="connsiteY0" fmla="*/ 0 h 1369278"/>
                <a:gd name="connsiteX1" fmla="*/ 1379508 w 1379508"/>
                <a:gd name="connsiteY1" fmla="*/ 1369278 h 1369278"/>
                <a:gd name="connsiteX0" fmla="*/ 0 w 1379508"/>
                <a:gd name="connsiteY0" fmla="*/ 0 h 1369278"/>
                <a:gd name="connsiteX1" fmla="*/ 1379508 w 1379508"/>
                <a:gd name="connsiteY1" fmla="*/ 1369278 h 1369278"/>
                <a:gd name="connsiteX0" fmla="*/ 0 w 1457321"/>
                <a:gd name="connsiteY0" fmla="*/ 0 h 1227275"/>
                <a:gd name="connsiteX1" fmla="*/ 1457321 w 1457321"/>
                <a:gd name="connsiteY1" fmla="*/ 1227275 h 1227275"/>
                <a:gd name="connsiteX0" fmla="*/ 0 w 1457321"/>
                <a:gd name="connsiteY0" fmla="*/ 0 h 1227275"/>
                <a:gd name="connsiteX1" fmla="*/ 1457321 w 1457321"/>
                <a:gd name="connsiteY1" fmla="*/ 1227275 h 1227275"/>
                <a:gd name="connsiteX0" fmla="*/ 0 w 1325044"/>
                <a:gd name="connsiteY0" fmla="*/ 0 h 1230820"/>
                <a:gd name="connsiteX1" fmla="*/ 1325044 w 1325044"/>
                <a:gd name="connsiteY1" fmla="*/ 1230820 h 1230820"/>
              </a:gdLst>
              <a:ahLst/>
              <a:cxnLst>
                <a:cxn ang="0">
                  <a:pos x="connsiteX0" y="connsiteY0"/>
                </a:cxn>
                <a:cxn ang="0">
                  <a:pos x="connsiteX1" y="connsiteY1"/>
                </a:cxn>
              </a:cxnLst>
              <a:rect l="l" t="t" r="r" b="b"/>
              <a:pathLst>
                <a:path w="1325044" h="1230820">
                  <a:moveTo>
                    <a:pt x="0" y="0"/>
                  </a:moveTo>
                  <a:cubicBezTo>
                    <a:pt x="827216" y="23015"/>
                    <a:pt x="1209405" y="629351"/>
                    <a:pt x="1325044" y="1230820"/>
                  </a:cubicBezTo>
                </a:path>
              </a:pathLst>
            </a:custGeom>
            <a:noFill/>
            <a:ln w="50800" cap="rnd">
              <a:solidFill>
                <a:srgbClr val="EB5D58"/>
              </a:solidFill>
              <a:roun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28154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200"/>
                                        <p:tgtEl>
                                          <p:spTgt spid="13">
                                            <p:txEl>
                                              <p:pRg st="0" end="0"/>
                                            </p:txEl>
                                          </p:spTgt>
                                        </p:tgtEl>
                                      </p:cBhvr>
                                    </p:animEffect>
                                  </p:childTnLst>
                                </p:cTn>
                              </p:par>
                            </p:childTnLst>
                          </p:cTn>
                        </p:par>
                        <p:par>
                          <p:cTn id="11" fill="hold">
                            <p:stCondLst>
                              <p:cond delay="2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750"/>
                                        <p:tgtEl>
                                          <p:spTgt spid="25"/>
                                        </p:tgtEl>
                                      </p:cBhvr>
                                    </p:animEffect>
                                  </p:childTnLst>
                                </p:cTn>
                              </p:par>
                            </p:childTnLst>
                          </p:cTn>
                        </p:par>
                        <p:par>
                          <p:cTn id="15" fill="hold">
                            <p:stCondLst>
                              <p:cond delay="950"/>
                            </p:stCondLst>
                            <p:childTnLst>
                              <p:par>
                                <p:cTn id="16" presetID="22" presetClass="entr" presetSubtype="8"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25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200"/>
                                        <p:tgtEl>
                                          <p:spTgt spid="13">
                                            <p:txEl>
                                              <p:pRg st="1" end="1"/>
                                            </p:txEl>
                                          </p:spTgt>
                                        </p:tgtEl>
                                      </p:cBhvr>
                                    </p:animEffect>
                                  </p:childTnLst>
                                </p:cTn>
                              </p:par>
                            </p:childTnLst>
                          </p:cTn>
                        </p:par>
                        <p:par>
                          <p:cTn id="27" fill="hold">
                            <p:stCondLst>
                              <p:cond delay="2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750"/>
                                        <p:tgtEl>
                                          <p:spTgt spid="36"/>
                                        </p:tgtEl>
                                      </p:cBhvr>
                                    </p:animEffect>
                                  </p:childTnLst>
                                </p:cTn>
                              </p:par>
                            </p:childTnLst>
                          </p:cTn>
                        </p:par>
                        <p:par>
                          <p:cTn id="31" fill="hold">
                            <p:stCondLst>
                              <p:cond delay="95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a:t>
            </a:r>
          </a:p>
        </p:txBody>
      </p:sp>
      <p:sp>
        <p:nvSpPr>
          <p:cNvPr id="3" name="Content Placeholder 2"/>
          <p:cNvSpPr>
            <a:spLocks noGrp="1"/>
          </p:cNvSpPr>
          <p:nvPr>
            <p:ph idx="1"/>
          </p:nvPr>
        </p:nvSpPr>
        <p:spPr/>
        <p:txBody>
          <a:bodyPr/>
          <a:lstStyle/>
          <a:p>
            <a:r>
              <a:rPr lang="en-US" b="0" dirty="0" smtClean="0"/>
              <a:t>Ground truth</a:t>
            </a:r>
          </a:p>
          <a:p>
            <a:pPr marL="627063" lvl="1" indent="-287338">
              <a:buFont typeface="Arial" panose="020B0604020202020204" pitchFamily="34" charset="0"/>
              <a:buChar char="•"/>
            </a:pPr>
            <a:r>
              <a:rPr lang="en-US" sz="2800" dirty="0">
                <a:solidFill>
                  <a:schemeClr val="accent1">
                    <a:lumMod val="75000"/>
                  </a:schemeClr>
                </a:solidFill>
              </a:rPr>
              <a:t>75 shapes, 5 categories (chair, airplane, table, bed, </a:t>
            </a:r>
            <a:r>
              <a:rPr lang="en-US" sz="2800" dirty="0" smtClean="0">
                <a:solidFill>
                  <a:schemeClr val="accent1">
                    <a:lumMod val="75000"/>
                  </a:schemeClr>
                </a:solidFill>
              </a:rPr>
              <a:t>velocipede)</a:t>
            </a:r>
          </a:p>
        </p:txBody>
      </p:sp>
      <p:pic>
        <p:nvPicPr>
          <p:cNvPr id="4"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64114" y="2330036"/>
            <a:ext cx="5992726" cy="3826396"/>
          </a:xfrm>
          <a:prstGeom prst="rect">
            <a:avLst/>
          </a:prstGeom>
        </p:spPr>
      </p:pic>
      <p:sp>
        <p:nvSpPr>
          <p:cNvPr id="5" name="Slide Number Placeholder 3"/>
          <p:cNvSpPr>
            <a:spLocks noGrp="1"/>
          </p:cNvSpPr>
          <p:nvPr>
            <p:ph type="sldNum" sz="quarter" idx="12"/>
          </p:nvPr>
        </p:nvSpPr>
        <p:spPr>
          <a:xfrm>
            <a:off x="11557590" y="6328229"/>
            <a:ext cx="634409" cy="365125"/>
          </a:xfrm>
        </p:spPr>
        <p:txBody>
          <a:bodyPr/>
          <a:lstStyle/>
          <a:p>
            <a:fld id="{6AFF018C-D839-4FB5-A2F3-714C04F226D8}" type="slidenum">
              <a:rPr lang="en-US" smtClean="0"/>
              <a:t>20</a:t>
            </a:fld>
            <a:endParaRPr lang="en-US" dirty="0"/>
          </a:p>
        </p:txBody>
      </p:sp>
    </p:spTree>
    <p:extLst>
      <p:ext uri="{BB962C8B-B14F-4D97-AF65-F5344CB8AC3E}">
        <p14:creationId xmlns:p14="http://schemas.microsoft.com/office/powerpoint/2010/main" val="23235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a:bodyPr>
          <a:lstStyle/>
          <a:p>
            <a:r>
              <a:rPr lang="en-US" b="0" dirty="0" smtClean="0">
                <a:latin typeface="Museo 700" panose="02000000000000000000" charset="0"/>
              </a:rPr>
              <a:t>[Xu 12] </a:t>
            </a:r>
            <a:r>
              <a:rPr lang="en-US" b="0" dirty="0" smtClean="0">
                <a:latin typeface="Museo 700" panose="02000000000000000000" pitchFamily="50" charset="0"/>
              </a:rPr>
              <a:t>Fuzzy part correspondence </a:t>
            </a:r>
            <a:r>
              <a:rPr lang="en-US" b="0" dirty="0" smtClean="0">
                <a:solidFill>
                  <a:schemeClr val="bg1">
                    <a:lumMod val="65000"/>
                  </a:schemeClr>
                </a:solidFill>
                <a:latin typeface="Museo 300" panose="02000000000000000000" charset="0"/>
              </a:rPr>
              <a:t>(baseline)</a:t>
            </a:r>
          </a:p>
          <a:p>
            <a:pPr lvl="1">
              <a:buFont typeface="Arial" panose="020B0604020202020204" pitchFamily="34" charset="0"/>
              <a:buChar char="•"/>
            </a:pPr>
            <a:r>
              <a:rPr lang="en-US" dirty="0" smtClean="0">
                <a:solidFill>
                  <a:schemeClr val="tx1">
                    <a:lumMod val="75000"/>
                    <a:lumOff val="25000"/>
                  </a:schemeClr>
                </a:solidFill>
              </a:rPr>
              <a:t>Works on pairs</a:t>
            </a:r>
          </a:p>
          <a:p>
            <a:pPr lvl="1">
              <a:buFont typeface="Arial" panose="020B0604020202020204" pitchFamily="34" charset="0"/>
              <a:buChar char="•"/>
            </a:pPr>
            <a:r>
              <a:rPr lang="en-US" dirty="0" smtClean="0">
                <a:solidFill>
                  <a:schemeClr val="tx1">
                    <a:lumMod val="75000"/>
                    <a:lumOff val="25000"/>
                  </a:schemeClr>
                </a:solidFill>
              </a:rPr>
              <a:t>Match based on part OBB similarity</a:t>
            </a:r>
          </a:p>
          <a:p>
            <a:pPr>
              <a:lnSpc>
                <a:spcPts val="3700"/>
              </a:lnSpc>
            </a:pPr>
            <a:r>
              <a:rPr lang="en-US" b="0" dirty="0" smtClean="0">
                <a:latin typeface="Museo 700" panose="02000000000000000000" charset="0"/>
              </a:rPr>
              <a:t>[Zheng 14</a:t>
            </a:r>
            <a:r>
              <a:rPr lang="en-US" b="0" dirty="0">
                <a:latin typeface="Museo 700" panose="02000000000000000000" charset="0"/>
              </a:rPr>
              <a:t>] </a:t>
            </a:r>
            <a:r>
              <a:rPr lang="en-US" b="0" dirty="0">
                <a:latin typeface="Museo 700" panose="02000000000000000000" pitchFamily="50" charset="0"/>
              </a:rPr>
              <a:t>Recurring </a:t>
            </a:r>
            <a:r>
              <a:rPr lang="en-US" b="0" dirty="0" smtClean="0">
                <a:latin typeface="Museo 700" panose="02000000000000000000" pitchFamily="50" charset="0"/>
              </a:rPr>
              <a:t>part arrangements</a:t>
            </a:r>
          </a:p>
          <a:p>
            <a:pPr lvl="1">
              <a:buFont typeface="Arial" panose="020B0604020202020204" pitchFamily="34" charset="0"/>
              <a:buChar char="•"/>
            </a:pPr>
            <a:r>
              <a:rPr lang="en-US" dirty="0" smtClean="0">
                <a:solidFill>
                  <a:schemeClr val="tx1">
                    <a:lumMod val="75000"/>
                    <a:lumOff val="25000"/>
                  </a:schemeClr>
                </a:solidFill>
              </a:rPr>
              <a:t>Performs better than co-segmentation in the presence of large shape variability</a:t>
            </a:r>
          </a:p>
          <a:p>
            <a:pPr>
              <a:lnSpc>
                <a:spcPts val="3700"/>
              </a:lnSpc>
            </a:pPr>
            <a:r>
              <a:rPr lang="en-US" b="0" dirty="0" smtClean="0">
                <a:latin typeface="Museo 700" panose="02000000000000000000" charset="0"/>
              </a:rPr>
              <a:t>[Kim 13] </a:t>
            </a:r>
            <a:r>
              <a:rPr lang="en-US" b="0" dirty="0" smtClean="0">
                <a:latin typeface="Museo 700" panose="02000000000000000000" pitchFamily="50" charset="0"/>
              </a:rPr>
              <a:t>Deformable part-based templates</a:t>
            </a:r>
          </a:p>
          <a:p>
            <a:pPr lvl="1">
              <a:buFont typeface="Arial" panose="020B0604020202020204" pitchFamily="34" charset="0"/>
              <a:buChar char="•"/>
            </a:pPr>
            <a:r>
              <a:rPr lang="en-US" dirty="0" smtClean="0">
                <a:solidFill>
                  <a:schemeClr val="tx1">
                    <a:lumMod val="75000"/>
                    <a:lumOff val="25000"/>
                  </a:schemeClr>
                </a:solidFill>
              </a:rPr>
              <a:t>Better suited for large shape sets</a:t>
            </a:r>
          </a:p>
          <a:p>
            <a:pPr lvl="1">
              <a:buFont typeface="Arial" panose="020B0604020202020204" pitchFamily="34" charset="0"/>
              <a:buChar char="•"/>
            </a:pPr>
            <a:r>
              <a:rPr lang="en-US" dirty="0" smtClean="0">
                <a:solidFill>
                  <a:schemeClr val="tx1">
                    <a:lumMod val="75000"/>
                    <a:lumOff val="25000"/>
                  </a:schemeClr>
                </a:solidFill>
              </a:rPr>
              <a:t>Supports poorly segmented inputs </a:t>
            </a:r>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a:xfrm>
            <a:off x="11557590" y="6328229"/>
            <a:ext cx="634409" cy="365125"/>
          </a:xfrm>
        </p:spPr>
        <p:txBody>
          <a:bodyPr/>
          <a:lstStyle/>
          <a:p>
            <a:fld id="{4DE7250A-9448-4131-997C-93C947F2F31C}" type="slidenum">
              <a:rPr lang="en-US" smtClean="0"/>
              <a:t>21</a:t>
            </a:fld>
            <a:endParaRPr lang="en-US" dirty="0"/>
          </a:p>
        </p:txBody>
      </p:sp>
    </p:spTree>
    <p:extLst>
      <p:ext uri="{BB962C8B-B14F-4D97-AF65-F5344CB8AC3E}">
        <p14:creationId xmlns:p14="http://schemas.microsoft.com/office/powerpoint/2010/main" val="2024621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a:t>
            </a:r>
          </a:p>
        </p:txBody>
      </p:sp>
      <p:sp>
        <p:nvSpPr>
          <p:cNvPr id="3" name="Content Placeholder 2"/>
          <p:cNvSpPr>
            <a:spLocks noGrp="1"/>
          </p:cNvSpPr>
          <p:nvPr>
            <p:ph idx="1"/>
          </p:nvPr>
        </p:nvSpPr>
        <p:spPr/>
        <p:txBody>
          <a:bodyPr/>
          <a:lstStyle/>
          <a:p>
            <a:r>
              <a:rPr lang="en-US" b="0" dirty="0" smtClean="0"/>
              <a:t>Fine-grained correspondence benchmark</a:t>
            </a:r>
            <a:endParaRPr lang="en-US" b="0" dirty="0"/>
          </a:p>
          <a:p>
            <a:pPr marL="0" indent="0">
              <a:buNone/>
            </a:pPr>
            <a:endParaRPr lang="en-US" dirty="0"/>
          </a:p>
        </p:txBody>
      </p:sp>
      <p:pic>
        <p:nvPicPr>
          <p:cNvPr id="5" name="Picture 4"/>
          <p:cNvPicPr>
            <a:picLocks noChangeAspect="1"/>
          </p:cNvPicPr>
          <p:nvPr/>
        </p:nvPicPr>
        <p:blipFill>
          <a:blip r:embed="rId3"/>
          <a:stretch>
            <a:fillRect/>
          </a:stretch>
        </p:blipFill>
        <p:spPr>
          <a:xfrm>
            <a:off x="2602366" y="2079239"/>
            <a:ext cx="6680972" cy="3502893"/>
          </a:xfrm>
          <a:prstGeom prst="rect">
            <a:avLst/>
          </a:prstGeom>
        </p:spPr>
      </p:pic>
      <p:sp>
        <p:nvSpPr>
          <p:cNvPr id="6" name="Rectangle 5"/>
          <p:cNvSpPr/>
          <p:nvPr/>
        </p:nvSpPr>
        <p:spPr>
          <a:xfrm>
            <a:off x="7169499" y="3282462"/>
            <a:ext cx="2207623" cy="2167430"/>
          </a:xfrm>
          <a:prstGeom prst="rect">
            <a:avLst/>
          </a:prstGeom>
          <a:noFill/>
          <a:ln w="38100">
            <a:solidFill>
              <a:srgbClr val="75D7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3"/>
          <p:cNvSpPr>
            <a:spLocks noGrp="1"/>
          </p:cNvSpPr>
          <p:nvPr>
            <p:ph type="sldNum" sz="quarter" idx="12"/>
          </p:nvPr>
        </p:nvSpPr>
        <p:spPr>
          <a:xfrm>
            <a:off x="11557590" y="6328229"/>
            <a:ext cx="634409" cy="365125"/>
          </a:xfrm>
        </p:spPr>
        <p:txBody>
          <a:bodyPr/>
          <a:lstStyle/>
          <a:p>
            <a:fld id="{0464542F-7E00-4B6E-AD4B-727D090BFA07}" type="slidenum">
              <a:rPr lang="en-US" smtClean="0"/>
              <a:t>22</a:t>
            </a:fld>
            <a:endParaRPr lang="en-US" dirty="0"/>
          </a:p>
        </p:txBody>
      </p:sp>
    </p:spTree>
    <p:extLst>
      <p:ext uri="{BB962C8B-B14F-4D97-AF65-F5344CB8AC3E}">
        <p14:creationId xmlns:p14="http://schemas.microsoft.com/office/powerpoint/2010/main" val="3165129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a:t>
            </a:r>
          </a:p>
        </p:txBody>
      </p:sp>
      <p:sp>
        <p:nvSpPr>
          <p:cNvPr id="3" name="Content Placeholder 2"/>
          <p:cNvSpPr>
            <a:spLocks noGrp="1"/>
          </p:cNvSpPr>
          <p:nvPr>
            <p:ph idx="1"/>
          </p:nvPr>
        </p:nvSpPr>
        <p:spPr/>
        <p:txBody>
          <a:bodyPr/>
          <a:lstStyle/>
          <a:p>
            <a:r>
              <a:rPr lang="en-US" b="0" dirty="0" smtClean="0"/>
              <a:t>Coarse </a:t>
            </a:r>
            <a:r>
              <a:rPr lang="en-US" b="0" dirty="0"/>
              <a:t>correspondence </a:t>
            </a:r>
            <a:r>
              <a:rPr lang="en-US" b="0" dirty="0" smtClean="0"/>
              <a:t>benchmark </a:t>
            </a:r>
            <a:r>
              <a:rPr lang="en-US" b="0" dirty="0" smtClean="0">
                <a:solidFill>
                  <a:schemeClr val="bg1">
                    <a:lumMod val="65000"/>
                  </a:schemeClr>
                </a:solidFill>
              </a:rPr>
              <a:t>(co-analysis)</a:t>
            </a:r>
            <a:endParaRPr lang="en-US" b="0" dirty="0">
              <a:solidFill>
                <a:schemeClr val="bg1">
                  <a:lumMod val="65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7582" y="2453996"/>
            <a:ext cx="7852074" cy="2508500"/>
          </a:xfrm>
          <a:prstGeom prst="rect">
            <a:avLst/>
          </a:prstGeom>
        </p:spPr>
      </p:pic>
      <p:sp>
        <p:nvSpPr>
          <p:cNvPr id="5" name="Rectangle 4"/>
          <p:cNvSpPr/>
          <p:nvPr/>
        </p:nvSpPr>
        <p:spPr>
          <a:xfrm>
            <a:off x="2167582" y="4349932"/>
            <a:ext cx="7742772" cy="470263"/>
          </a:xfrm>
          <a:prstGeom prst="rect">
            <a:avLst/>
          </a:prstGeom>
          <a:noFill/>
          <a:ln w="38100">
            <a:solidFill>
              <a:srgbClr val="75D7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67582" y="3368613"/>
            <a:ext cx="7742772" cy="470263"/>
          </a:xfrm>
          <a:prstGeom prst="rect">
            <a:avLst/>
          </a:prstGeom>
          <a:noFill/>
          <a:ln w="38100">
            <a:solidFill>
              <a:srgbClr val="75D7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3"/>
          <p:cNvSpPr>
            <a:spLocks noGrp="1"/>
          </p:cNvSpPr>
          <p:nvPr>
            <p:ph type="sldNum" sz="quarter" idx="12"/>
          </p:nvPr>
        </p:nvSpPr>
        <p:spPr>
          <a:xfrm>
            <a:off x="11557590" y="6328229"/>
            <a:ext cx="634409" cy="365125"/>
          </a:xfrm>
        </p:spPr>
        <p:txBody>
          <a:bodyPr/>
          <a:lstStyle/>
          <a:p>
            <a:fld id="{15B86C41-A8B4-47E4-B58D-CB4D2AD2E81F}" type="slidenum">
              <a:rPr lang="en-US" smtClean="0"/>
              <a:t>23</a:t>
            </a:fld>
            <a:endParaRPr lang="en-US" dirty="0"/>
          </a:p>
        </p:txBody>
      </p:sp>
    </p:spTree>
    <p:extLst>
      <p:ext uri="{BB962C8B-B14F-4D97-AF65-F5344CB8AC3E}">
        <p14:creationId xmlns:p14="http://schemas.microsoft.com/office/powerpoint/2010/main" val="1415201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a:xfrm>
            <a:off x="11557590" y="6328229"/>
            <a:ext cx="634409" cy="365125"/>
          </a:xfrm>
        </p:spPr>
        <p:txBody>
          <a:bodyPr/>
          <a:lstStyle/>
          <a:p>
            <a:fld id="{0047FEA3-442F-41FF-9E56-F7D4AA40E13B}" type="slidenum">
              <a:rPr lang="en-US" smtClean="0"/>
              <a:t>24</a:t>
            </a:fld>
            <a:endParaRPr lang="en-US" dirty="0"/>
          </a:p>
        </p:txBody>
      </p:sp>
      <p:sp>
        <p:nvSpPr>
          <p:cNvPr id="2" name="Title 1"/>
          <p:cNvSpPr>
            <a:spLocks noGrp="1"/>
          </p:cNvSpPr>
          <p:nvPr>
            <p:ph type="title"/>
          </p:nvPr>
        </p:nvSpPr>
        <p:spPr/>
        <p:txBody>
          <a:bodyPr/>
          <a:lstStyle/>
          <a:p>
            <a:r>
              <a:rPr lang="en-US" dirty="0" smtClean="0"/>
              <a:t>Limitations</a:t>
            </a:r>
            <a:endParaRPr lang="en-US" dirty="0"/>
          </a:p>
        </p:txBody>
      </p:sp>
      <p:pic>
        <p:nvPicPr>
          <p:cNvPr id="5" name="Picture 4"/>
          <p:cNvPicPr>
            <a:picLocks noChangeAspect="1"/>
          </p:cNvPicPr>
          <p:nvPr/>
        </p:nvPicPr>
        <p:blipFill>
          <a:blip r:embed="rId3"/>
          <a:stretch>
            <a:fillRect/>
          </a:stretch>
        </p:blipFill>
        <p:spPr>
          <a:xfrm>
            <a:off x="1619423" y="1698171"/>
            <a:ext cx="9136036" cy="4310442"/>
          </a:xfrm>
          <a:prstGeom prst="rect">
            <a:avLst/>
          </a:prstGeom>
        </p:spPr>
      </p:pic>
      <p:sp>
        <p:nvSpPr>
          <p:cNvPr id="7" name="Freeform 6"/>
          <p:cNvSpPr/>
          <p:nvPr/>
        </p:nvSpPr>
        <p:spPr>
          <a:xfrm flipV="1">
            <a:off x="3596711" y="5717734"/>
            <a:ext cx="1370097" cy="290879"/>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563824"/>
              <a:gd name="connsiteY0" fmla="*/ 621735 h 621735"/>
              <a:gd name="connsiteX1" fmla="*/ 1563824 w 1563824"/>
              <a:gd name="connsiteY1" fmla="*/ 521858 h 621735"/>
              <a:gd name="connsiteX0" fmla="*/ 0 w 1563824"/>
              <a:gd name="connsiteY0" fmla="*/ 633926 h 633926"/>
              <a:gd name="connsiteX1" fmla="*/ 1563824 w 1563824"/>
              <a:gd name="connsiteY1" fmla="*/ 534049 h 633926"/>
              <a:gd name="connsiteX0" fmla="*/ 0 w 1525724"/>
              <a:gd name="connsiteY0" fmla="*/ 633926 h 633926"/>
              <a:gd name="connsiteX1" fmla="*/ 1525724 w 1525724"/>
              <a:gd name="connsiteY1" fmla="*/ 534049 h 633926"/>
              <a:gd name="connsiteX0" fmla="*/ 0 w 1525724"/>
              <a:gd name="connsiteY0" fmla="*/ 629974 h 629974"/>
              <a:gd name="connsiteX1" fmla="*/ 1525724 w 1525724"/>
              <a:gd name="connsiteY1" fmla="*/ 530097 h 629974"/>
            </a:gdLst>
            <a:ahLst/>
            <a:cxnLst>
              <a:cxn ang="0">
                <a:pos x="connsiteX0" y="connsiteY0"/>
              </a:cxn>
              <a:cxn ang="0">
                <a:pos x="connsiteX1" y="connsiteY1"/>
              </a:cxn>
            </a:cxnLst>
            <a:rect l="l" t="t" r="r" b="b"/>
            <a:pathLst>
              <a:path w="1525724" h="629974">
                <a:moveTo>
                  <a:pt x="0" y="629974"/>
                </a:moveTo>
                <a:cubicBezTo>
                  <a:pt x="430924" y="-430113"/>
                  <a:pt x="1357055" y="68451"/>
                  <a:pt x="1525724" y="530097"/>
                </a:cubicBezTo>
              </a:path>
            </a:pathLst>
          </a:custGeom>
          <a:noFill/>
          <a:ln w="57150">
            <a:solidFill>
              <a:srgbClr val="FF0000"/>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5830175" y="3120574"/>
            <a:ext cx="313724" cy="290286"/>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0305516" y="3149602"/>
            <a:ext cx="449943" cy="275772"/>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8286" y="1563797"/>
            <a:ext cx="9372306" cy="2535278"/>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rgbClr val="EB5D58"/>
                </a:solidFill>
              </a:rPr>
              <a:t>Initial segmentation</a:t>
            </a:r>
          </a:p>
        </p:txBody>
      </p:sp>
      <p:sp>
        <p:nvSpPr>
          <p:cNvPr id="8" name="Rectangle 7"/>
          <p:cNvSpPr/>
          <p:nvPr/>
        </p:nvSpPr>
        <p:spPr>
          <a:xfrm>
            <a:off x="1383154" y="3604791"/>
            <a:ext cx="9372306" cy="2580294"/>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rgbClr val="EB5D58"/>
                </a:solidFill>
              </a:rPr>
              <a:t>Large geo. and topo. differences</a:t>
            </a:r>
          </a:p>
        </p:txBody>
      </p:sp>
    </p:spTree>
    <p:extLst>
      <p:ext uri="{BB962C8B-B14F-4D97-AF65-F5344CB8AC3E}">
        <p14:creationId xmlns:p14="http://schemas.microsoft.com/office/powerpoint/2010/main" val="1897568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64194A-5C42-46BD-9B44-5762C902972D}" type="slidenum">
              <a:rPr lang="en-US" smtClean="0"/>
              <a:pPr/>
              <a:t>25</a:t>
            </a:fld>
            <a:endParaRPr lang="en-US" dirty="0"/>
          </a:p>
        </p:txBody>
      </p:sp>
      <p:sp>
        <p:nvSpPr>
          <p:cNvPr id="6" name="Flowchart: Data 8"/>
          <p:cNvSpPr/>
          <p:nvPr/>
        </p:nvSpPr>
        <p:spPr>
          <a:xfrm>
            <a:off x="833865" y="2532630"/>
            <a:ext cx="2623013" cy="4037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6 w 10000"/>
              <a:gd name="connsiteY1" fmla="*/ 256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6 w 10000"/>
              <a:gd name="connsiteY1" fmla="*/ 256 h 10000"/>
              <a:gd name="connsiteX2" fmla="*/ 10000 w 10000"/>
              <a:gd name="connsiteY2" fmla="*/ 0 h 10000"/>
              <a:gd name="connsiteX3" fmla="*/ 8429 w 10000"/>
              <a:gd name="connsiteY3" fmla="*/ 10000 h 10000"/>
              <a:gd name="connsiteX4" fmla="*/ 0 w 10000"/>
              <a:gd name="connsiteY4" fmla="*/ 10000 h 10000"/>
              <a:gd name="connsiteX0" fmla="*/ 0 w 9356"/>
              <a:gd name="connsiteY0" fmla="*/ 10000 h 10000"/>
              <a:gd name="connsiteX1" fmla="*/ 926 w 9356"/>
              <a:gd name="connsiteY1" fmla="*/ 256 h 10000"/>
              <a:gd name="connsiteX2" fmla="*/ 9356 w 9356"/>
              <a:gd name="connsiteY2" fmla="*/ 0 h 10000"/>
              <a:gd name="connsiteX3" fmla="*/ 8429 w 9356"/>
              <a:gd name="connsiteY3" fmla="*/ 10000 h 10000"/>
              <a:gd name="connsiteX4" fmla="*/ 0 w 9356"/>
              <a:gd name="connsiteY4" fmla="*/ 10000 h 10000"/>
              <a:gd name="connsiteX0" fmla="*/ 0 w 10000"/>
              <a:gd name="connsiteY0" fmla="*/ 10000 h 10000"/>
              <a:gd name="connsiteX1" fmla="*/ 990 w 10000"/>
              <a:gd name="connsiteY1" fmla="*/ 256 h 10000"/>
              <a:gd name="connsiteX2" fmla="*/ 10000 w 10000"/>
              <a:gd name="connsiteY2" fmla="*/ 0 h 10000"/>
              <a:gd name="connsiteX3" fmla="*/ 8779 w 10000"/>
              <a:gd name="connsiteY3" fmla="*/ 1000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330" y="6752"/>
                  <a:pt x="659" y="3504"/>
                  <a:pt x="990" y="256"/>
                </a:cubicBezTo>
                <a:lnTo>
                  <a:pt x="10000" y="0"/>
                </a:lnTo>
                <a:lnTo>
                  <a:pt x="8779" y="10000"/>
                </a:lnTo>
                <a:lnTo>
                  <a:pt x="0" y="10000"/>
                </a:lnTo>
                <a:close/>
              </a:path>
            </a:pathLst>
          </a:custGeom>
          <a:solidFill>
            <a:srgbClr val="3B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904392" y="2431834"/>
            <a:ext cx="10792803" cy="19770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sz="3600" dirty="0" smtClean="0">
                <a:solidFill>
                  <a:schemeClr val="bg1"/>
                </a:solidFill>
                <a:latin typeface="Museo 700" panose="02000000000000000000" pitchFamily="50" charset="0"/>
              </a:rPr>
              <a:t>Chapter. 4</a:t>
            </a:r>
            <a:r>
              <a:rPr lang="en-US" sz="3600" dirty="0" smtClean="0">
                <a:latin typeface="Museo 700" panose="02000000000000000000" pitchFamily="50" charset="0"/>
              </a:rPr>
              <a:t> </a:t>
            </a:r>
          </a:p>
          <a:p>
            <a:r>
              <a:rPr lang="en-US" sz="4800" dirty="0"/>
              <a:t>Topology-Varying Shape Blending</a:t>
            </a:r>
            <a:endParaRPr lang="en-US" sz="6600" dirty="0"/>
          </a:p>
        </p:txBody>
      </p:sp>
    </p:spTree>
    <p:extLst>
      <p:ext uri="{BB962C8B-B14F-4D97-AF65-F5344CB8AC3E}">
        <p14:creationId xmlns:p14="http://schemas.microsoft.com/office/powerpoint/2010/main" val="1559033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Works</a:t>
            </a:r>
          </a:p>
        </p:txBody>
      </p:sp>
      <p:sp>
        <p:nvSpPr>
          <p:cNvPr id="3" name="Content Placeholder 2"/>
          <p:cNvSpPr>
            <a:spLocks noGrp="1"/>
          </p:cNvSpPr>
          <p:nvPr>
            <p:ph idx="1"/>
          </p:nvPr>
        </p:nvSpPr>
        <p:spPr/>
        <p:txBody>
          <a:bodyPr/>
          <a:lstStyle/>
          <a:p>
            <a:r>
              <a:rPr lang="en-US" b="0" dirty="0" smtClean="0"/>
              <a:t>Shape creation from examples </a:t>
            </a:r>
            <a:r>
              <a:rPr lang="en-US" b="0" dirty="0" smtClean="0">
                <a:solidFill>
                  <a:schemeClr val="bg1">
                    <a:lumMod val="50000"/>
                  </a:schemeClr>
                </a:solidFill>
              </a:rPr>
              <a:t>– replace or recombine parts</a:t>
            </a:r>
            <a:endParaRPr lang="en-US" b="0"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4864194A-5C42-46BD-9B44-5762C902972D}" type="slidenum">
              <a:rPr lang="en-US" smtClean="0"/>
              <a:pPr/>
              <a:t>26</a:t>
            </a:fld>
            <a:endParaRPr lang="en-US" dirty="0"/>
          </a:p>
        </p:txBody>
      </p:sp>
      <p:grpSp>
        <p:nvGrpSpPr>
          <p:cNvPr id="5" name="Group 4"/>
          <p:cNvGrpSpPr/>
          <p:nvPr/>
        </p:nvGrpSpPr>
        <p:grpSpPr>
          <a:xfrm>
            <a:off x="6276741" y="2104092"/>
            <a:ext cx="3995133" cy="1398276"/>
            <a:chOff x="7333641" y="1734299"/>
            <a:chExt cx="3995133" cy="139827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641" y="1734299"/>
              <a:ext cx="3995133" cy="1056586"/>
            </a:xfrm>
            <a:prstGeom prst="rect">
              <a:avLst/>
            </a:prstGeom>
          </p:spPr>
        </p:pic>
        <p:sp>
          <p:nvSpPr>
            <p:cNvPr id="7" name="TextBox 6"/>
            <p:cNvSpPr txBox="1"/>
            <p:nvPr/>
          </p:nvSpPr>
          <p:spPr>
            <a:xfrm>
              <a:off x="9574985" y="2763243"/>
              <a:ext cx="1753789" cy="369332"/>
            </a:xfrm>
            <a:prstGeom prst="rect">
              <a:avLst/>
            </a:prstGeom>
            <a:noFill/>
          </p:spPr>
          <p:txBody>
            <a:bodyPr wrap="square" rtlCol="0">
              <a:spAutoFit/>
            </a:bodyPr>
            <a:lstStyle/>
            <a:p>
              <a:pPr algn="r"/>
              <a:r>
                <a:rPr lang="en-US" dirty="0" smtClean="0">
                  <a:solidFill>
                    <a:srgbClr val="706962"/>
                  </a:solidFill>
                  <a:latin typeface="Trebuchet MS" panose="020B0603020202020204" pitchFamily="34" charset="0"/>
                </a:rPr>
                <a:t>[Jain et al. 12]</a:t>
              </a:r>
              <a:endParaRPr lang="en-US" dirty="0">
                <a:solidFill>
                  <a:srgbClr val="706962"/>
                </a:solidFill>
                <a:latin typeface="Trebuchet MS" panose="020B0603020202020204" pitchFamily="34" charset="0"/>
              </a:endParaRPr>
            </a:p>
          </p:txBody>
        </p:sp>
      </p:grpSp>
      <p:grpSp>
        <p:nvGrpSpPr>
          <p:cNvPr id="8" name="Group 7"/>
          <p:cNvGrpSpPr/>
          <p:nvPr/>
        </p:nvGrpSpPr>
        <p:grpSpPr>
          <a:xfrm>
            <a:off x="1701094" y="3820608"/>
            <a:ext cx="3785931" cy="1989346"/>
            <a:chOff x="3798010" y="3816655"/>
            <a:chExt cx="3785931" cy="198934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010" y="3816655"/>
              <a:ext cx="3702803" cy="1646926"/>
            </a:xfrm>
            <a:prstGeom prst="rect">
              <a:avLst/>
            </a:prstGeom>
          </p:spPr>
        </p:pic>
        <p:sp>
          <p:nvSpPr>
            <p:cNvPr id="10" name="TextBox 9"/>
            <p:cNvSpPr txBox="1"/>
            <p:nvPr/>
          </p:nvSpPr>
          <p:spPr>
            <a:xfrm>
              <a:off x="5102781" y="5436669"/>
              <a:ext cx="2481160" cy="369332"/>
            </a:xfrm>
            <a:prstGeom prst="rect">
              <a:avLst/>
            </a:prstGeom>
            <a:noFill/>
          </p:spPr>
          <p:txBody>
            <a:bodyPr wrap="square" rtlCol="0">
              <a:spAutoFit/>
            </a:bodyPr>
            <a:lstStyle/>
            <a:p>
              <a:pPr algn="r"/>
              <a:r>
                <a:rPr lang="en-US" dirty="0" smtClean="0">
                  <a:solidFill>
                    <a:srgbClr val="706962"/>
                  </a:solidFill>
                  <a:latin typeface="Trebuchet MS" panose="020B0603020202020204" pitchFamily="34" charset="0"/>
                </a:rPr>
                <a:t>[Kalogerakis et al. 12]</a:t>
              </a:r>
              <a:endParaRPr lang="en-US" dirty="0">
                <a:solidFill>
                  <a:srgbClr val="706962"/>
                </a:solidFill>
                <a:latin typeface="Trebuchet MS" panose="020B0603020202020204" pitchFamily="34" charset="0"/>
              </a:endParaRPr>
            </a:p>
          </p:txBody>
        </p:sp>
      </p:grpSp>
      <p:grpSp>
        <p:nvGrpSpPr>
          <p:cNvPr id="11" name="Group 10"/>
          <p:cNvGrpSpPr/>
          <p:nvPr/>
        </p:nvGrpSpPr>
        <p:grpSpPr>
          <a:xfrm>
            <a:off x="7062199" y="3734789"/>
            <a:ext cx="3173105" cy="2079742"/>
            <a:chOff x="8191122" y="3515390"/>
            <a:chExt cx="3173105" cy="2079742"/>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1122" y="3515390"/>
              <a:ext cx="3162678" cy="1705833"/>
            </a:xfrm>
            <a:prstGeom prst="rect">
              <a:avLst/>
            </a:prstGeom>
          </p:spPr>
        </p:pic>
        <p:sp>
          <p:nvSpPr>
            <p:cNvPr id="13" name="TextBox 12"/>
            <p:cNvSpPr txBox="1"/>
            <p:nvPr/>
          </p:nvSpPr>
          <p:spPr>
            <a:xfrm>
              <a:off x="8896886" y="5225800"/>
              <a:ext cx="2467341" cy="369332"/>
            </a:xfrm>
            <a:prstGeom prst="rect">
              <a:avLst/>
            </a:prstGeom>
            <a:noFill/>
          </p:spPr>
          <p:txBody>
            <a:bodyPr wrap="square" rtlCol="0">
              <a:spAutoFit/>
            </a:bodyPr>
            <a:lstStyle/>
            <a:p>
              <a:pPr algn="r"/>
              <a:r>
                <a:rPr lang="en-US" dirty="0" smtClean="0">
                  <a:solidFill>
                    <a:srgbClr val="706962"/>
                  </a:solidFill>
                  <a:latin typeface="Trebuchet MS" panose="020B0603020202020204" pitchFamily="34" charset="0"/>
                </a:rPr>
                <a:t>[Zheng et al. 13]</a:t>
              </a:r>
              <a:endParaRPr lang="en-US" dirty="0">
                <a:solidFill>
                  <a:srgbClr val="706962"/>
                </a:solidFill>
                <a:latin typeface="Trebuchet MS" panose="020B0603020202020204" pitchFamily="34" charset="0"/>
              </a:endParaRPr>
            </a:p>
          </p:txBody>
        </p:sp>
      </p:grpSp>
      <p:grpSp>
        <p:nvGrpSpPr>
          <p:cNvPr id="14" name="Group 13"/>
          <p:cNvGrpSpPr/>
          <p:nvPr/>
        </p:nvGrpSpPr>
        <p:grpSpPr>
          <a:xfrm>
            <a:off x="2527956" y="1955983"/>
            <a:ext cx="2810356" cy="1550549"/>
            <a:chOff x="612991" y="3955187"/>
            <a:chExt cx="2810356" cy="1550549"/>
          </a:xfrm>
        </p:grpSpPr>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991" y="3955187"/>
              <a:ext cx="2767207" cy="122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942187" y="5136404"/>
              <a:ext cx="2481160" cy="369332"/>
            </a:xfrm>
            <a:prstGeom prst="rect">
              <a:avLst/>
            </a:prstGeom>
            <a:noFill/>
          </p:spPr>
          <p:txBody>
            <a:bodyPr wrap="square" rtlCol="0">
              <a:spAutoFit/>
            </a:bodyPr>
            <a:lstStyle/>
            <a:p>
              <a:pPr algn="r"/>
              <a:r>
                <a:rPr lang="en-US" dirty="0" smtClean="0">
                  <a:solidFill>
                    <a:srgbClr val="706962"/>
                  </a:solidFill>
                  <a:latin typeface="Trebuchet MS" panose="020B0603020202020204" pitchFamily="34" charset="0"/>
                </a:rPr>
                <a:t>[Xu et al. 12]</a:t>
              </a:r>
              <a:endParaRPr lang="en-US" dirty="0">
                <a:solidFill>
                  <a:srgbClr val="706962"/>
                </a:solidFill>
                <a:latin typeface="Trebuchet MS" panose="020B0603020202020204" pitchFamily="34" charset="0"/>
              </a:endParaRPr>
            </a:p>
          </p:txBody>
        </p:sp>
      </p:grpSp>
    </p:spTree>
    <p:extLst>
      <p:ext uri="{BB962C8B-B14F-4D97-AF65-F5344CB8AC3E}">
        <p14:creationId xmlns:p14="http://schemas.microsoft.com/office/powerpoint/2010/main" val="2905364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 fill="hold"/>
                                        <p:tgtEl>
                                          <p:spTgt spid="14"/>
                                        </p:tgtEl>
                                        <p:attrNameLst>
                                          <p:attrName>ppt_w</p:attrName>
                                        </p:attrNameLst>
                                      </p:cBhvr>
                                      <p:tavLst>
                                        <p:tav tm="0">
                                          <p:val>
                                            <p:fltVal val="0"/>
                                          </p:val>
                                        </p:tav>
                                        <p:tav tm="100000">
                                          <p:val>
                                            <p:strVal val="#ppt_w"/>
                                          </p:val>
                                        </p:tav>
                                      </p:tavLst>
                                    </p:anim>
                                    <p:anim calcmode="lin" valueType="num">
                                      <p:cBhvr>
                                        <p:cTn id="8" dur="250" fill="hold"/>
                                        <p:tgtEl>
                                          <p:spTgt spid="14"/>
                                        </p:tgtEl>
                                        <p:attrNameLst>
                                          <p:attrName>ppt_h</p:attrName>
                                        </p:attrNameLst>
                                      </p:cBhvr>
                                      <p:tavLst>
                                        <p:tav tm="0">
                                          <p:val>
                                            <p:fltVal val="0"/>
                                          </p:val>
                                        </p:tav>
                                        <p:tav tm="100000">
                                          <p:val>
                                            <p:strVal val="#ppt_h"/>
                                          </p:val>
                                        </p:tav>
                                      </p:tavLst>
                                    </p:anim>
                                    <p:animEffect transition="in" filter="fade">
                                      <p:cBhvr>
                                        <p:cTn id="9" dur="250"/>
                                        <p:tgtEl>
                                          <p:spTgt spid="14"/>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50" fill="hold"/>
                                        <p:tgtEl>
                                          <p:spTgt spid="5"/>
                                        </p:tgtEl>
                                        <p:attrNameLst>
                                          <p:attrName>ppt_w</p:attrName>
                                        </p:attrNameLst>
                                      </p:cBhvr>
                                      <p:tavLst>
                                        <p:tav tm="0">
                                          <p:val>
                                            <p:fltVal val="0"/>
                                          </p:val>
                                        </p:tav>
                                        <p:tav tm="100000">
                                          <p:val>
                                            <p:strVal val="#ppt_w"/>
                                          </p:val>
                                        </p:tav>
                                      </p:tavLst>
                                    </p:anim>
                                    <p:anim calcmode="lin" valueType="num">
                                      <p:cBhvr>
                                        <p:cTn id="14" dur="250" fill="hold"/>
                                        <p:tgtEl>
                                          <p:spTgt spid="5"/>
                                        </p:tgtEl>
                                        <p:attrNameLst>
                                          <p:attrName>ppt_h</p:attrName>
                                        </p:attrNameLst>
                                      </p:cBhvr>
                                      <p:tavLst>
                                        <p:tav tm="0">
                                          <p:val>
                                            <p:fltVal val="0"/>
                                          </p:val>
                                        </p:tav>
                                        <p:tav tm="100000">
                                          <p:val>
                                            <p:strVal val="#ppt_h"/>
                                          </p:val>
                                        </p:tav>
                                      </p:tavLst>
                                    </p:anim>
                                    <p:animEffect transition="in" filter="fade">
                                      <p:cBhvr>
                                        <p:cTn id="15" dur="25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50" fill="hold"/>
                                        <p:tgtEl>
                                          <p:spTgt spid="8"/>
                                        </p:tgtEl>
                                        <p:attrNameLst>
                                          <p:attrName>ppt_w</p:attrName>
                                        </p:attrNameLst>
                                      </p:cBhvr>
                                      <p:tavLst>
                                        <p:tav tm="0">
                                          <p:val>
                                            <p:fltVal val="0"/>
                                          </p:val>
                                        </p:tav>
                                        <p:tav tm="100000">
                                          <p:val>
                                            <p:strVal val="#ppt_w"/>
                                          </p:val>
                                        </p:tav>
                                      </p:tavLst>
                                    </p:anim>
                                    <p:anim calcmode="lin" valueType="num">
                                      <p:cBhvr>
                                        <p:cTn id="19" dur="250" fill="hold"/>
                                        <p:tgtEl>
                                          <p:spTgt spid="8"/>
                                        </p:tgtEl>
                                        <p:attrNameLst>
                                          <p:attrName>ppt_h</p:attrName>
                                        </p:attrNameLst>
                                      </p:cBhvr>
                                      <p:tavLst>
                                        <p:tav tm="0">
                                          <p:val>
                                            <p:fltVal val="0"/>
                                          </p:val>
                                        </p:tav>
                                        <p:tav tm="100000">
                                          <p:val>
                                            <p:strVal val="#ppt_h"/>
                                          </p:val>
                                        </p:tav>
                                      </p:tavLst>
                                    </p:anim>
                                    <p:animEffect transition="in" filter="fade">
                                      <p:cBhvr>
                                        <p:cTn id="20" dur="250"/>
                                        <p:tgtEl>
                                          <p:spTgt spid="8"/>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250" fill="hold"/>
                                        <p:tgtEl>
                                          <p:spTgt spid="11"/>
                                        </p:tgtEl>
                                        <p:attrNameLst>
                                          <p:attrName>ppt_w</p:attrName>
                                        </p:attrNameLst>
                                      </p:cBhvr>
                                      <p:tavLst>
                                        <p:tav tm="0">
                                          <p:val>
                                            <p:fltVal val="0"/>
                                          </p:val>
                                        </p:tav>
                                        <p:tav tm="100000">
                                          <p:val>
                                            <p:strVal val="#ppt_w"/>
                                          </p:val>
                                        </p:tav>
                                      </p:tavLst>
                                    </p:anim>
                                    <p:anim calcmode="lin" valueType="num">
                                      <p:cBhvr>
                                        <p:cTn id="25" dur="250" fill="hold"/>
                                        <p:tgtEl>
                                          <p:spTgt spid="11"/>
                                        </p:tgtEl>
                                        <p:attrNameLst>
                                          <p:attrName>ppt_h</p:attrName>
                                        </p:attrNameLst>
                                      </p:cBhvr>
                                      <p:tavLst>
                                        <p:tav tm="0">
                                          <p:val>
                                            <p:fltVal val="0"/>
                                          </p:val>
                                        </p:tav>
                                        <p:tav tm="100000">
                                          <p:val>
                                            <p:strVal val="#ppt_h"/>
                                          </p:val>
                                        </p:tav>
                                      </p:tavLst>
                                    </p:anim>
                                    <p:animEffect transition="in" filter="fade">
                                      <p:cBhvr>
                                        <p:cTn id="2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Blending</a:t>
            </a:r>
            <a:endParaRPr lang="en-US" dirty="0"/>
          </a:p>
        </p:txBody>
      </p:sp>
      <p:sp>
        <p:nvSpPr>
          <p:cNvPr id="5" name="Content Placeholder 4"/>
          <p:cNvSpPr>
            <a:spLocks noGrp="1"/>
          </p:cNvSpPr>
          <p:nvPr>
            <p:ph idx="1"/>
          </p:nvPr>
        </p:nvSpPr>
        <p:spPr/>
        <p:txBody>
          <a:bodyPr>
            <a:normAutofit/>
          </a:bodyPr>
          <a:lstStyle/>
          <a:p>
            <a:r>
              <a:rPr lang="en-US" b="0" dirty="0" smtClean="0"/>
              <a:t>Continuous, structure-aware blending of man-made 3D objects</a:t>
            </a:r>
          </a:p>
          <a:p>
            <a:r>
              <a:rPr lang="en-US" b="1" dirty="0" smtClean="0">
                <a:solidFill>
                  <a:srgbClr val="7030A0"/>
                </a:solidFill>
              </a:rPr>
              <a:t>Different transformations </a:t>
            </a:r>
            <a:r>
              <a:rPr lang="en-US" b="1" dirty="0">
                <a:solidFill>
                  <a:srgbClr val="7030A0"/>
                </a:solidFill>
              </a:rPr>
              <a:t>that </a:t>
            </a:r>
            <a:r>
              <a:rPr lang="en-US" b="1" dirty="0" smtClean="0">
                <a:solidFill>
                  <a:srgbClr val="7030A0"/>
                </a:solidFill>
              </a:rPr>
              <a:t>morph </a:t>
            </a:r>
            <a:r>
              <a:rPr lang="en-US" b="1" dirty="0">
                <a:solidFill>
                  <a:srgbClr val="7030A0"/>
                </a:solidFill>
              </a:rPr>
              <a:t>source to target</a:t>
            </a:r>
          </a:p>
          <a:p>
            <a:endParaRPr lang="en-US" b="0" dirty="0"/>
          </a:p>
          <a:p>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27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281" y="2973593"/>
            <a:ext cx="2524690" cy="25246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195" y="2973595"/>
            <a:ext cx="2524690" cy="252469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4032" y="2973596"/>
            <a:ext cx="2524690" cy="252469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0962" y="2973596"/>
            <a:ext cx="2524690" cy="252469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5992" y="2973597"/>
            <a:ext cx="2524690" cy="252469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r="24232"/>
          <a:stretch/>
        </p:blipFill>
        <p:spPr>
          <a:xfrm>
            <a:off x="3284641" y="2973597"/>
            <a:ext cx="1912917" cy="2524691"/>
          </a:xfrm>
          <a:prstGeom prst="rect">
            <a:avLst/>
          </a:prstGeom>
        </p:spPr>
      </p:pic>
      <p:grpSp>
        <p:nvGrpSpPr>
          <p:cNvPr id="12" name="Group 11"/>
          <p:cNvGrpSpPr/>
          <p:nvPr/>
        </p:nvGrpSpPr>
        <p:grpSpPr>
          <a:xfrm>
            <a:off x="169333" y="2942190"/>
            <a:ext cx="3696293" cy="2507463"/>
            <a:chOff x="169333" y="2756316"/>
            <a:chExt cx="3696293" cy="2507463"/>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953" y="2849869"/>
              <a:ext cx="2258673" cy="2258673"/>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16412"/>
            <a:stretch/>
          </p:blipFill>
          <p:spPr>
            <a:xfrm>
              <a:off x="169333" y="2756316"/>
              <a:ext cx="2095930" cy="2507463"/>
            </a:xfrm>
            <a:prstGeom prst="rect">
              <a:avLst/>
            </a:prstGeom>
          </p:spPr>
        </p:pic>
        <p:sp>
          <p:nvSpPr>
            <p:cNvPr id="15" name="Plus 14"/>
            <p:cNvSpPr/>
            <p:nvPr/>
          </p:nvSpPr>
          <p:spPr>
            <a:xfrm>
              <a:off x="1451917" y="3742461"/>
              <a:ext cx="338783" cy="338783"/>
            </a:xfrm>
            <a:prstGeom prst="mathPlus">
              <a:avLst>
                <a:gd name="adj1" fmla="val 13393"/>
              </a:avLst>
            </a:prstGeom>
            <a:solidFill>
              <a:srgbClr val="A6192E"/>
            </a:solid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p:cNvSpPr/>
          <p:nvPr/>
        </p:nvSpPr>
        <p:spPr>
          <a:xfrm>
            <a:off x="3644164" y="3981566"/>
            <a:ext cx="542519" cy="73773"/>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542519"/>
              <a:gd name="connsiteY0" fmla="*/ 73773 h 73773"/>
              <a:gd name="connsiteX1" fmla="*/ 542519 w 542519"/>
              <a:gd name="connsiteY1" fmla="*/ 46110 h 73773"/>
            </a:gdLst>
            <a:ahLst/>
            <a:cxnLst>
              <a:cxn ang="0">
                <a:pos x="connsiteX0" y="connsiteY0"/>
              </a:cxn>
              <a:cxn ang="0">
                <a:pos x="connsiteX1" y="connsiteY1"/>
              </a:cxn>
            </a:cxnLst>
            <a:rect l="l" t="t" r="r" b="b"/>
            <a:pathLst>
              <a:path w="542519" h="73773">
                <a:moveTo>
                  <a:pt x="0" y="73773"/>
                </a:moveTo>
                <a:cubicBezTo>
                  <a:pt x="173038" y="-77040"/>
                  <a:pt x="225019" y="50873"/>
                  <a:pt x="542519" y="46110"/>
                </a:cubicBezTo>
              </a:path>
            </a:pathLst>
          </a:custGeom>
          <a:noFill/>
          <a:ln w="50800" cap="rnd">
            <a:solidFill>
              <a:srgbClr val="A6192E"/>
            </a:solidFill>
            <a:roun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8777886" y="2569448"/>
            <a:ext cx="2142205" cy="917783"/>
            <a:chOff x="8777886" y="2383574"/>
            <a:chExt cx="2142205" cy="917783"/>
          </a:xfrm>
        </p:grpSpPr>
        <p:sp>
          <p:nvSpPr>
            <p:cNvPr id="18" name="Freeform 17"/>
            <p:cNvSpPr/>
            <p:nvPr/>
          </p:nvSpPr>
          <p:spPr>
            <a:xfrm rot="10800000">
              <a:off x="9305815" y="2834028"/>
              <a:ext cx="306343" cy="467329"/>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542519"/>
                <a:gd name="connsiteY0" fmla="*/ 73773 h 73773"/>
                <a:gd name="connsiteX1" fmla="*/ 542519 w 542519"/>
                <a:gd name="connsiteY1" fmla="*/ 46110 h 73773"/>
                <a:gd name="connsiteX0" fmla="*/ 0 w 272355"/>
                <a:gd name="connsiteY0" fmla="*/ 380954 h 380954"/>
                <a:gd name="connsiteX1" fmla="*/ 272355 w 272355"/>
                <a:gd name="connsiteY1" fmla="*/ 0 h 380954"/>
                <a:gd name="connsiteX0" fmla="*/ 0 w 294722"/>
                <a:gd name="connsiteY0" fmla="*/ 380954 h 380954"/>
                <a:gd name="connsiteX1" fmla="*/ 272355 w 294722"/>
                <a:gd name="connsiteY1" fmla="*/ 0 h 380954"/>
                <a:gd name="connsiteX0" fmla="*/ 0 w 285214"/>
                <a:gd name="connsiteY0" fmla="*/ 453691 h 453691"/>
                <a:gd name="connsiteX1" fmla="*/ 261964 w 285214"/>
                <a:gd name="connsiteY1" fmla="*/ 0 h 453691"/>
                <a:gd name="connsiteX0" fmla="*/ 0 w 533264"/>
                <a:gd name="connsiteY0" fmla="*/ 838155 h 838155"/>
                <a:gd name="connsiteX1" fmla="*/ 521737 w 533264"/>
                <a:gd name="connsiteY1" fmla="*/ 0 h 838155"/>
                <a:gd name="connsiteX0" fmla="*/ 0 w 533264"/>
                <a:gd name="connsiteY0" fmla="*/ 838155 h 838155"/>
                <a:gd name="connsiteX1" fmla="*/ 521737 w 533264"/>
                <a:gd name="connsiteY1" fmla="*/ 0 h 838155"/>
                <a:gd name="connsiteX0" fmla="*/ 0 w 372569"/>
                <a:gd name="connsiteY0" fmla="*/ 723855 h 723855"/>
                <a:gd name="connsiteX1" fmla="*/ 355482 w 372569"/>
                <a:gd name="connsiteY1" fmla="*/ 0 h 723855"/>
                <a:gd name="connsiteX0" fmla="*/ 0 w 355482"/>
                <a:gd name="connsiteY0" fmla="*/ 723855 h 723855"/>
                <a:gd name="connsiteX1" fmla="*/ 355482 w 355482"/>
                <a:gd name="connsiteY1" fmla="*/ 0 h 723855"/>
                <a:gd name="connsiteX0" fmla="*/ 0 w 210010"/>
                <a:gd name="connsiteY0" fmla="*/ 588773 h 588773"/>
                <a:gd name="connsiteX1" fmla="*/ 210010 w 210010"/>
                <a:gd name="connsiteY1" fmla="*/ 0 h 588773"/>
                <a:gd name="connsiteX0" fmla="*/ 0 w 210010"/>
                <a:gd name="connsiteY0" fmla="*/ 588773 h 588773"/>
                <a:gd name="connsiteX1" fmla="*/ 210010 w 210010"/>
                <a:gd name="connsiteY1" fmla="*/ 0 h 588773"/>
                <a:gd name="connsiteX0" fmla="*/ 0 w 210010"/>
                <a:gd name="connsiteY0" fmla="*/ 588773 h 588773"/>
                <a:gd name="connsiteX1" fmla="*/ 210010 w 210010"/>
                <a:gd name="connsiteY1" fmla="*/ 0 h 588773"/>
                <a:gd name="connsiteX0" fmla="*/ 0 w 137274"/>
                <a:gd name="connsiteY0" fmla="*/ 588773 h 588773"/>
                <a:gd name="connsiteX1" fmla="*/ 137274 w 137274"/>
                <a:gd name="connsiteY1" fmla="*/ 0 h 588773"/>
                <a:gd name="connsiteX0" fmla="*/ 0 w 142570"/>
                <a:gd name="connsiteY0" fmla="*/ 588773 h 588773"/>
                <a:gd name="connsiteX1" fmla="*/ 137274 w 142570"/>
                <a:gd name="connsiteY1" fmla="*/ 0 h 588773"/>
                <a:gd name="connsiteX0" fmla="*/ 0 w 139260"/>
                <a:gd name="connsiteY0" fmla="*/ 588773 h 588773"/>
                <a:gd name="connsiteX1" fmla="*/ 137274 w 139260"/>
                <a:gd name="connsiteY1" fmla="*/ 0 h 588773"/>
                <a:gd name="connsiteX0" fmla="*/ 0 w 155693"/>
                <a:gd name="connsiteY0" fmla="*/ 543529 h 543529"/>
                <a:gd name="connsiteX1" fmla="*/ 153943 w 155693"/>
                <a:gd name="connsiteY1" fmla="*/ 0 h 543529"/>
                <a:gd name="connsiteX0" fmla="*/ 0 w 297684"/>
                <a:gd name="connsiteY0" fmla="*/ 600679 h 600679"/>
                <a:gd name="connsiteX1" fmla="*/ 296818 w 297684"/>
                <a:gd name="connsiteY1" fmla="*/ 0 h 600679"/>
                <a:gd name="connsiteX0" fmla="*/ 0 w 296818"/>
                <a:gd name="connsiteY0" fmla="*/ 600679 h 600679"/>
                <a:gd name="connsiteX1" fmla="*/ 296818 w 296818"/>
                <a:gd name="connsiteY1" fmla="*/ 0 h 600679"/>
                <a:gd name="connsiteX0" fmla="*/ 0 w 306343"/>
                <a:gd name="connsiteY0" fmla="*/ 467329 h 467329"/>
                <a:gd name="connsiteX1" fmla="*/ 306343 w 306343"/>
                <a:gd name="connsiteY1" fmla="*/ 0 h 467329"/>
              </a:gdLst>
              <a:ahLst/>
              <a:cxnLst>
                <a:cxn ang="0">
                  <a:pos x="connsiteX0" y="connsiteY0"/>
                </a:cxn>
                <a:cxn ang="0">
                  <a:pos x="connsiteX1" y="connsiteY1"/>
                </a:cxn>
              </a:cxnLst>
              <a:rect l="l" t="t" r="r" b="b"/>
              <a:pathLst>
                <a:path w="306343" h="467329">
                  <a:moveTo>
                    <a:pt x="0" y="467329"/>
                  </a:moveTo>
                  <a:cubicBezTo>
                    <a:pt x="45749" y="168446"/>
                    <a:pt x="181507" y="468025"/>
                    <a:pt x="306343" y="0"/>
                  </a:cubicBezTo>
                </a:path>
              </a:pathLst>
            </a:custGeom>
            <a:noFill/>
            <a:ln w="28575" cap="rnd">
              <a:solidFill>
                <a:srgbClr val="A6192E"/>
              </a:solidFill>
              <a:roun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9" name="TextBox 18"/>
            <p:cNvSpPr txBox="1"/>
            <p:nvPr/>
          </p:nvSpPr>
          <p:spPr>
            <a:xfrm rot="471027">
              <a:off x="8777886" y="2383574"/>
              <a:ext cx="2142205" cy="523220"/>
            </a:xfrm>
            <a:prstGeom prst="rect">
              <a:avLst/>
            </a:prstGeom>
            <a:noFill/>
            <a:ln>
              <a:noFill/>
            </a:ln>
          </p:spPr>
          <p:txBody>
            <a:bodyPr wrap="square" rtlCol="0">
              <a:spAutoFit/>
            </a:bodyPr>
            <a:lstStyle/>
            <a:p>
              <a:pPr algn="ctr"/>
              <a:r>
                <a:rPr lang="en-US" sz="2800" i="1" dirty="0" smtClean="0">
                  <a:solidFill>
                    <a:srgbClr val="706962"/>
                  </a:solidFill>
                </a:rPr>
                <a:t>morphing</a:t>
              </a:r>
              <a:endParaRPr lang="en-US" sz="2800" i="1" dirty="0">
                <a:solidFill>
                  <a:srgbClr val="706962"/>
                </a:solidFill>
              </a:endParaRPr>
            </a:p>
          </p:txBody>
        </p:sp>
      </p:grpSp>
      <p:grpSp>
        <p:nvGrpSpPr>
          <p:cNvPr id="20" name="Group 19"/>
          <p:cNvGrpSpPr/>
          <p:nvPr/>
        </p:nvGrpSpPr>
        <p:grpSpPr>
          <a:xfrm>
            <a:off x="5935816" y="4841070"/>
            <a:ext cx="2142205" cy="901754"/>
            <a:chOff x="5935816" y="4655196"/>
            <a:chExt cx="2142205" cy="901754"/>
          </a:xfrm>
        </p:grpSpPr>
        <p:sp>
          <p:nvSpPr>
            <p:cNvPr id="21" name="Freeform 20"/>
            <p:cNvSpPr/>
            <p:nvPr/>
          </p:nvSpPr>
          <p:spPr>
            <a:xfrm rot="18070862">
              <a:off x="6553433" y="4574703"/>
              <a:ext cx="306343" cy="467329"/>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542519"/>
                <a:gd name="connsiteY0" fmla="*/ 73773 h 73773"/>
                <a:gd name="connsiteX1" fmla="*/ 542519 w 542519"/>
                <a:gd name="connsiteY1" fmla="*/ 46110 h 73773"/>
                <a:gd name="connsiteX0" fmla="*/ 0 w 272355"/>
                <a:gd name="connsiteY0" fmla="*/ 380954 h 380954"/>
                <a:gd name="connsiteX1" fmla="*/ 272355 w 272355"/>
                <a:gd name="connsiteY1" fmla="*/ 0 h 380954"/>
                <a:gd name="connsiteX0" fmla="*/ 0 w 294722"/>
                <a:gd name="connsiteY0" fmla="*/ 380954 h 380954"/>
                <a:gd name="connsiteX1" fmla="*/ 272355 w 294722"/>
                <a:gd name="connsiteY1" fmla="*/ 0 h 380954"/>
                <a:gd name="connsiteX0" fmla="*/ 0 w 285214"/>
                <a:gd name="connsiteY0" fmla="*/ 453691 h 453691"/>
                <a:gd name="connsiteX1" fmla="*/ 261964 w 285214"/>
                <a:gd name="connsiteY1" fmla="*/ 0 h 453691"/>
                <a:gd name="connsiteX0" fmla="*/ 0 w 533264"/>
                <a:gd name="connsiteY0" fmla="*/ 838155 h 838155"/>
                <a:gd name="connsiteX1" fmla="*/ 521737 w 533264"/>
                <a:gd name="connsiteY1" fmla="*/ 0 h 838155"/>
                <a:gd name="connsiteX0" fmla="*/ 0 w 533264"/>
                <a:gd name="connsiteY0" fmla="*/ 838155 h 838155"/>
                <a:gd name="connsiteX1" fmla="*/ 521737 w 533264"/>
                <a:gd name="connsiteY1" fmla="*/ 0 h 838155"/>
                <a:gd name="connsiteX0" fmla="*/ 0 w 372569"/>
                <a:gd name="connsiteY0" fmla="*/ 723855 h 723855"/>
                <a:gd name="connsiteX1" fmla="*/ 355482 w 372569"/>
                <a:gd name="connsiteY1" fmla="*/ 0 h 723855"/>
                <a:gd name="connsiteX0" fmla="*/ 0 w 355482"/>
                <a:gd name="connsiteY0" fmla="*/ 723855 h 723855"/>
                <a:gd name="connsiteX1" fmla="*/ 355482 w 355482"/>
                <a:gd name="connsiteY1" fmla="*/ 0 h 723855"/>
                <a:gd name="connsiteX0" fmla="*/ 0 w 210010"/>
                <a:gd name="connsiteY0" fmla="*/ 588773 h 588773"/>
                <a:gd name="connsiteX1" fmla="*/ 210010 w 210010"/>
                <a:gd name="connsiteY1" fmla="*/ 0 h 588773"/>
                <a:gd name="connsiteX0" fmla="*/ 0 w 210010"/>
                <a:gd name="connsiteY0" fmla="*/ 588773 h 588773"/>
                <a:gd name="connsiteX1" fmla="*/ 210010 w 210010"/>
                <a:gd name="connsiteY1" fmla="*/ 0 h 588773"/>
                <a:gd name="connsiteX0" fmla="*/ 0 w 210010"/>
                <a:gd name="connsiteY0" fmla="*/ 588773 h 588773"/>
                <a:gd name="connsiteX1" fmla="*/ 210010 w 210010"/>
                <a:gd name="connsiteY1" fmla="*/ 0 h 588773"/>
                <a:gd name="connsiteX0" fmla="*/ 0 w 137274"/>
                <a:gd name="connsiteY0" fmla="*/ 588773 h 588773"/>
                <a:gd name="connsiteX1" fmla="*/ 137274 w 137274"/>
                <a:gd name="connsiteY1" fmla="*/ 0 h 588773"/>
                <a:gd name="connsiteX0" fmla="*/ 0 w 142570"/>
                <a:gd name="connsiteY0" fmla="*/ 588773 h 588773"/>
                <a:gd name="connsiteX1" fmla="*/ 137274 w 142570"/>
                <a:gd name="connsiteY1" fmla="*/ 0 h 588773"/>
                <a:gd name="connsiteX0" fmla="*/ 0 w 139260"/>
                <a:gd name="connsiteY0" fmla="*/ 588773 h 588773"/>
                <a:gd name="connsiteX1" fmla="*/ 137274 w 139260"/>
                <a:gd name="connsiteY1" fmla="*/ 0 h 588773"/>
                <a:gd name="connsiteX0" fmla="*/ 0 w 155693"/>
                <a:gd name="connsiteY0" fmla="*/ 543529 h 543529"/>
                <a:gd name="connsiteX1" fmla="*/ 153943 w 155693"/>
                <a:gd name="connsiteY1" fmla="*/ 0 h 543529"/>
                <a:gd name="connsiteX0" fmla="*/ 0 w 297684"/>
                <a:gd name="connsiteY0" fmla="*/ 600679 h 600679"/>
                <a:gd name="connsiteX1" fmla="*/ 296818 w 297684"/>
                <a:gd name="connsiteY1" fmla="*/ 0 h 600679"/>
                <a:gd name="connsiteX0" fmla="*/ 0 w 296818"/>
                <a:gd name="connsiteY0" fmla="*/ 600679 h 600679"/>
                <a:gd name="connsiteX1" fmla="*/ 296818 w 296818"/>
                <a:gd name="connsiteY1" fmla="*/ 0 h 600679"/>
                <a:gd name="connsiteX0" fmla="*/ 0 w 306343"/>
                <a:gd name="connsiteY0" fmla="*/ 467329 h 467329"/>
                <a:gd name="connsiteX1" fmla="*/ 306343 w 306343"/>
                <a:gd name="connsiteY1" fmla="*/ 0 h 467329"/>
              </a:gdLst>
              <a:ahLst/>
              <a:cxnLst>
                <a:cxn ang="0">
                  <a:pos x="connsiteX0" y="connsiteY0"/>
                </a:cxn>
                <a:cxn ang="0">
                  <a:pos x="connsiteX1" y="connsiteY1"/>
                </a:cxn>
              </a:cxnLst>
              <a:rect l="l" t="t" r="r" b="b"/>
              <a:pathLst>
                <a:path w="306343" h="467329">
                  <a:moveTo>
                    <a:pt x="0" y="467329"/>
                  </a:moveTo>
                  <a:cubicBezTo>
                    <a:pt x="45749" y="168446"/>
                    <a:pt x="181507" y="468025"/>
                    <a:pt x="306343" y="0"/>
                  </a:cubicBezTo>
                </a:path>
              </a:pathLst>
            </a:custGeom>
            <a:noFill/>
            <a:ln w="28575" cap="rnd">
              <a:solidFill>
                <a:srgbClr val="A6192E"/>
              </a:solidFill>
              <a:roun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TextBox 21"/>
            <p:cNvSpPr txBox="1"/>
            <p:nvPr/>
          </p:nvSpPr>
          <p:spPr>
            <a:xfrm rot="20955237">
              <a:off x="5935816" y="5033730"/>
              <a:ext cx="2142205" cy="523220"/>
            </a:xfrm>
            <a:prstGeom prst="rect">
              <a:avLst/>
            </a:prstGeom>
            <a:noFill/>
            <a:ln>
              <a:noFill/>
            </a:ln>
          </p:spPr>
          <p:txBody>
            <a:bodyPr wrap="square" rtlCol="0">
              <a:spAutoFit/>
            </a:bodyPr>
            <a:lstStyle/>
            <a:p>
              <a:pPr algn="ctr"/>
              <a:r>
                <a:rPr lang="en-US" sz="2800" i="1" dirty="0" smtClean="0">
                  <a:solidFill>
                    <a:srgbClr val="706962"/>
                  </a:solidFill>
                </a:rPr>
                <a:t>splitting</a:t>
              </a:r>
              <a:endParaRPr lang="en-US" sz="2800" i="1" dirty="0">
                <a:solidFill>
                  <a:srgbClr val="706962"/>
                </a:solidFill>
              </a:endParaRPr>
            </a:p>
          </p:txBody>
        </p:sp>
      </p:grpSp>
      <p:grpSp>
        <p:nvGrpSpPr>
          <p:cNvPr id="23" name="Group 22"/>
          <p:cNvGrpSpPr/>
          <p:nvPr/>
        </p:nvGrpSpPr>
        <p:grpSpPr>
          <a:xfrm>
            <a:off x="9709354" y="4047403"/>
            <a:ext cx="2142205" cy="1600421"/>
            <a:chOff x="9709354" y="3861529"/>
            <a:chExt cx="2142205" cy="1600421"/>
          </a:xfrm>
        </p:grpSpPr>
        <p:sp>
          <p:nvSpPr>
            <p:cNvPr id="24" name="Freeform 23"/>
            <p:cNvSpPr/>
            <p:nvPr/>
          </p:nvSpPr>
          <p:spPr>
            <a:xfrm rot="18802422">
              <a:off x="10033015" y="3807482"/>
              <a:ext cx="863575" cy="971670"/>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542519"/>
                <a:gd name="connsiteY0" fmla="*/ 73773 h 73773"/>
                <a:gd name="connsiteX1" fmla="*/ 542519 w 542519"/>
                <a:gd name="connsiteY1" fmla="*/ 46110 h 73773"/>
                <a:gd name="connsiteX0" fmla="*/ 0 w 272355"/>
                <a:gd name="connsiteY0" fmla="*/ 380954 h 380954"/>
                <a:gd name="connsiteX1" fmla="*/ 272355 w 272355"/>
                <a:gd name="connsiteY1" fmla="*/ 0 h 380954"/>
                <a:gd name="connsiteX0" fmla="*/ 0 w 294722"/>
                <a:gd name="connsiteY0" fmla="*/ 380954 h 380954"/>
                <a:gd name="connsiteX1" fmla="*/ 272355 w 294722"/>
                <a:gd name="connsiteY1" fmla="*/ 0 h 380954"/>
                <a:gd name="connsiteX0" fmla="*/ 0 w 285214"/>
                <a:gd name="connsiteY0" fmla="*/ 453691 h 453691"/>
                <a:gd name="connsiteX1" fmla="*/ 261964 w 285214"/>
                <a:gd name="connsiteY1" fmla="*/ 0 h 453691"/>
                <a:gd name="connsiteX0" fmla="*/ 0 w 533264"/>
                <a:gd name="connsiteY0" fmla="*/ 838155 h 838155"/>
                <a:gd name="connsiteX1" fmla="*/ 521737 w 533264"/>
                <a:gd name="connsiteY1" fmla="*/ 0 h 838155"/>
                <a:gd name="connsiteX0" fmla="*/ 0 w 533264"/>
                <a:gd name="connsiteY0" fmla="*/ 838155 h 838155"/>
                <a:gd name="connsiteX1" fmla="*/ 521737 w 533264"/>
                <a:gd name="connsiteY1" fmla="*/ 0 h 838155"/>
                <a:gd name="connsiteX0" fmla="*/ 0 w 372569"/>
                <a:gd name="connsiteY0" fmla="*/ 723855 h 723855"/>
                <a:gd name="connsiteX1" fmla="*/ 355482 w 372569"/>
                <a:gd name="connsiteY1" fmla="*/ 0 h 723855"/>
                <a:gd name="connsiteX0" fmla="*/ 0 w 355482"/>
                <a:gd name="connsiteY0" fmla="*/ 723855 h 723855"/>
                <a:gd name="connsiteX1" fmla="*/ 355482 w 355482"/>
                <a:gd name="connsiteY1" fmla="*/ 0 h 723855"/>
                <a:gd name="connsiteX0" fmla="*/ 0 w 210010"/>
                <a:gd name="connsiteY0" fmla="*/ 588773 h 588773"/>
                <a:gd name="connsiteX1" fmla="*/ 210010 w 210010"/>
                <a:gd name="connsiteY1" fmla="*/ 0 h 588773"/>
                <a:gd name="connsiteX0" fmla="*/ 0 w 210010"/>
                <a:gd name="connsiteY0" fmla="*/ 588773 h 588773"/>
                <a:gd name="connsiteX1" fmla="*/ 210010 w 210010"/>
                <a:gd name="connsiteY1" fmla="*/ 0 h 588773"/>
                <a:gd name="connsiteX0" fmla="*/ 0 w 210010"/>
                <a:gd name="connsiteY0" fmla="*/ 588773 h 588773"/>
                <a:gd name="connsiteX1" fmla="*/ 210010 w 210010"/>
                <a:gd name="connsiteY1" fmla="*/ 0 h 588773"/>
                <a:gd name="connsiteX0" fmla="*/ 0 w 137274"/>
                <a:gd name="connsiteY0" fmla="*/ 588773 h 588773"/>
                <a:gd name="connsiteX1" fmla="*/ 137274 w 137274"/>
                <a:gd name="connsiteY1" fmla="*/ 0 h 588773"/>
                <a:gd name="connsiteX0" fmla="*/ 0 w 142570"/>
                <a:gd name="connsiteY0" fmla="*/ 588773 h 588773"/>
                <a:gd name="connsiteX1" fmla="*/ 137274 w 142570"/>
                <a:gd name="connsiteY1" fmla="*/ 0 h 588773"/>
                <a:gd name="connsiteX0" fmla="*/ 0 w 139260"/>
                <a:gd name="connsiteY0" fmla="*/ 588773 h 588773"/>
                <a:gd name="connsiteX1" fmla="*/ 137274 w 139260"/>
                <a:gd name="connsiteY1" fmla="*/ 0 h 588773"/>
                <a:gd name="connsiteX0" fmla="*/ 0 w 155693"/>
                <a:gd name="connsiteY0" fmla="*/ 543529 h 543529"/>
                <a:gd name="connsiteX1" fmla="*/ 153943 w 155693"/>
                <a:gd name="connsiteY1" fmla="*/ 0 h 543529"/>
                <a:gd name="connsiteX0" fmla="*/ 0 w 297684"/>
                <a:gd name="connsiteY0" fmla="*/ 600679 h 600679"/>
                <a:gd name="connsiteX1" fmla="*/ 296818 w 297684"/>
                <a:gd name="connsiteY1" fmla="*/ 0 h 600679"/>
                <a:gd name="connsiteX0" fmla="*/ 0 w 296818"/>
                <a:gd name="connsiteY0" fmla="*/ 600679 h 600679"/>
                <a:gd name="connsiteX1" fmla="*/ 296818 w 296818"/>
                <a:gd name="connsiteY1" fmla="*/ 0 h 600679"/>
                <a:gd name="connsiteX0" fmla="*/ 0 w 306343"/>
                <a:gd name="connsiteY0" fmla="*/ 467329 h 467329"/>
                <a:gd name="connsiteX1" fmla="*/ 306343 w 306343"/>
                <a:gd name="connsiteY1" fmla="*/ 0 h 467329"/>
                <a:gd name="connsiteX0" fmla="*/ 0 w 845679"/>
                <a:gd name="connsiteY0" fmla="*/ 827118 h 827118"/>
                <a:gd name="connsiteX1" fmla="*/ 845679 w 845679"/>
                <a:gd name="connsiteY1" fmla="*/ 0 h 827118"/>
                <a:gd name="connsiteX0" fmla="*/ 0 w 842040"/>
                <a:gd name="connsiteY0" fmla="*/ 925115 h 925115"/>
                <a:gd name="connsiteX1" fmla="*/ 842040 w 842040"/>
                <a:gd name="connsiteY1" fmla="*/ 0 h 925115"/>
                <a:gd name="connsiteX0" fmla="*/ 0 w 863575"/>
                <a:gd name="connsiteY0" fmla="*/ 971670 h 971670"/>
                <a:gd name="connsiteX1" fmla="*/ 863575 w 863575"/>
                <a:gd name="connsiteY1" fmla="*/ 0 h 971670"/>
              </a:gdLst>
              <a:ahLst/>
              <a:cxnLst>
                <a:cxn ang="0">
                  <a:pos x="connsiteX0" y="connsiteY0"/>
                </a:cxn>
                <a:cxn ang="0">
                  <a:pos x="connsiteX1" y="connsiteY1"/>
                </a:cxn>
              </a:cxnLst>
              <a:rect l="l" t="t" r="r" b="b"/>
              <a:pathLst>
                <a:path w="863575" h="971670">
                  <a:moveTo>
                    <a:pt x="0" y="971670"/>
                  </a:moveTo>
                  <a:cubicBezTo>
                    <a:pt x="45749" y="672787"/>
                    <a:pt x="738739" y="468025"/>
                    <a:pt x="863575" y="0"/>
                  </a:cubicBezTo>
                </a:path>
              </a:pathLst>
            </a:custGeom>
            <a:noFill/>
            <a:ln w="28575" cap="rnd">
              <a:solidFill>
                <a:srgbClr val="A6192E"/>
              </a:solidFill>
              <a:roun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TextBox 24"/>
            <p:cNvSpPr txBox="1"/>
            <p:nvPr/>
          </p:nvSpPr>
          <p:spPr>
            <a:xfrm rot="324178">
              <a:off x="9709354" y="4938730"/>
              <a:ext cx="2142205" cy="523220"/>
            </a:xfrm>
            <a:prstGeom prst="rect">
              <a:avLst/>
            </a:prstGeom>
            <a:noFill/>
            <a:ln>
              <a:noFill/>
            </a:ln>
          </p:spPr>
          <p:txBody>
            <a:bodyPr wrap="square" rtlCol="0">
              <a:spAutoFit/>
            </a:bodyPr>
            <a:lstStyle/>
            <a:p>
              <a:pPr algn="ctr"/>
              <a:r>
                <a:rPr lang="en-US" sz="2800" i="1" dirty="0" smtClean="0">
                  <a:solidFill>
                    <a:srgbClr val="706962"/>
                  </a:solidFill>
                </a:rPr>
                <a:t>appearing</a:t>
              </a:r>
              <a:endParaRPr lang="en-US" sz="2800" i="1" dirty="0">
                <a:solidFill>
                  <a:srgbClr val="706962"/>
                </a:solidFill>
              </a:endParaRPr>
            </a:p>
          </p:txBody>
        </p:sp>
      </p:grpSp>
      <p:sp>
        <p:nvSpPr>
          <p:cNvPr id="26" name="Rounded Rectangle 25"/>
          <p:cNvSpPr/>
          <p:nvPr/>
        </p:nvSpPr>
        <p:spPr>
          <a:xfrm>
            <a:off x="7345669" y="3282306"/>
            <a:ext cx="1197051" cy="1546065"/>
          </a:xfrm>
          <a:prstGeom prst="roundRect">
            <a:avLst/>
          </a:prstGeom>
          <a:noFill/>
          <a:ln w="38100">
            <a:solidFill>
              <a:srgbClr val="A6192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594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childTnLst>
                          </p:cTn>
                        </p:par>
                        <p:par>
                          <p:cTn id="22" fill="hold">
                            <p:stCondLst>
                              <p:cond delay="25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childTnLst>
                          </p:cTn>
                        </p:par>
                        <p:par>
                          <p:cTn id="30" fill="hold">
                            <p:stCondLst>
                              <p:cond delay="75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childTnLst>
                          </p:cTn>
                        </p:par>
                        <p:par>
                          <p:cTn id="38" fill="hold">
                            <p:stCondLst>
                              <p:cond delay="125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heel(1)">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6228"/>
          <a:stretch/>
        </p:blipFill>
        <p:spPr>
          <a:xfrm>
            <a:off x="6269170" y="1601631"/>
            <a:ext cx="4496798" cy="4216707"/>
          </a:xfrm>
          <a:prstGeom prst="rect">
            <a:avLst/>
          </a:prstGeom>
        </p:spPr>
      </p:pic>
      <p:sp>
        <p:nvSpPr>
          <p:cNvPr id="2" name="Title 1"/>
          <p:cNvSpPr>
            <a:spLocks noGrp="1"/>
          </p:cNvSpPr>
          <p:nvPr>
            <p:ph type="title"/>
          </p:nvPr>
        </p:nvSpPr>
        <p:spPr/>
        <p:txBody>
          <a:bodyPr/>
          <a:lstStyle/>
          <a:p>
            <a:r>
              <a:rPr lang="en-US" dirty="0" smtClean="0"/>
              <a:t>Blending</a:t>
            </a:r>
            <a:endParaRPr lang="en-US"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28</a:t>
            </a:fld>
            <a:endParaRPr lang="en-US" dirty="0"/>
          </a:p>
        </p:txBody>
      </p:sp>
      <p:sp>
        <p:nvSpPr>
          <p:cNvPr id="6" name="TextBox 5"/>
          <p:cNvSpPr txBox="1"/>
          <p:nvPr/>
        </p:nvSpPr>
        <p:spPr>
          <a:xfrm>
            <a:off x="5274687" y="1301607"/>
            <a:ext cx="3920680" cy="646331"/>
          </a:xfrm>
          <a:prstGeom prst="rect">
            <a:avLst/>
          </a:prstGeom>
          <a:noFill/>
        </p:spPr>
        <p:txBody>
          <a:bodyPr wrap="square" rtlCol="0">
            <a:spAutoFit/>
          </a:bodyPr>
          <a:lstStyle/>
          <a:p>
            <a:r>
              <a:rPr lang="en-US" sz="3600" dirty="0" smtClean="0">
                <a:solidFill>
                  <a:srgbClr val="6D665F"/>
                </a:solidFill>
                <a:latin typeface="Museo 300" panose="02000000000000000000" pitchFamily="50" charset="0"/>
              </a:rPr>
              <a:t>one-to</a:t>
            </a:r>
            <a:r>
              <a:rPr lang="en-US" sz="3600" dirty="0" smtClean="0">
                <a:solidFill>
                  <a:srgbClr val="7030A0"/>
                </a:solidFill>
                <a:latin typeface="Museo 300" panose="02000000000000000000" pitchFamily="50" charset="0"/>
              </a:rPr>
              <a:t>-</a:t>
            </a:r>
            <a:r>
              <a:rPr lang="en-US" sz="3600" b="1" dirty="0" smtClean="0">
                <a:solidFill>
                  <a:srgbClr val="7030A0"/>
                </a:solidFill>
                <a:latin typeface="Museo 300" panose="02000000000000000000" pitchFamily="50" charset="0"/>
              </a:rPr>
              <a:t>one</a:t>
            </a:r>
            <a:endParaRPr lang="en-US" sz="3600" b="1" dirty="0">
              <a:solidFill>
                <a:srgbClr val="7030A0"/>
              </a:solidFill>
              <a:latin typeface="Museo 300" panose="02000000000000000000" pitchFamily="50" charset="0"/>
            </a:endParaRPr>
          </a:p>
        </p:txBody>
      </p:sp>
      <p:sp>
        <p:nvSpPr>
          <p:cNvPr id="7" name="TextBox 6"/>
          <p:cNvSpPr txBox="1"/>
          <p:nvPr/>
        </p:nvSpPr>
        <p:spPr>
          <a:xfrm>
            <a:off x="5274687" y="1299303"/>
            <a:ext cx="3920680" cy="646331"/>
          </a:xfrm>
          <a:prstGeom prst="rect">
            <a:avLst/>
          </a:prstGeom>
          <a:noFill/>
        </p:spPr>
        <p:txBody>
          <a:bodyPr wrap="square" rtlCol="0">
            <a:spAutoFit/>
          </a:bodyPr>
          <a:lstStyle/>
          <a:p>
            <a:r>
              <a:rPr lang="en-US" sz="3600" dirty="0" smtClean="0">
                <a:solidFill>
                  <a:srgbClr val="6D665F"/>
                </a:solidFill>
                <a:latin typeface="Museo 300" panose="02000000000000000000" pitchFamily="50" charset="0"/>
              </a:rPr>
              <a:t>one-to</a:t>
            </a:r>
            <a:r>
              <a:rPr lang="en-US" sz="3600" dirty="0" smtClean="0">
                <a:solidFill>
                  <a:srgbClr val="7030A0"/>
                </a:solidFill>
                <a:latin typeface="Museo 300" panose="02000000000000000000" pitchFamily="50" charset="0"/>
              </a:rPr>
              <a:t>-</a:t>
            </a:r>
            <a:r>
              <a:rPr lang="en-US" sz="3600" b="1" dirty="0" smtClean="0">
                <a:solidFill>
                  <a:srgbClr val="7030A0"/>
                </a:solidFill>
                <a:latin typeface="Museo 300" panose="02000000000000000000" pitchFamily="50" charset="0"/>
              </a:rPr>
              <a:t>many</a:t>
            </a:r>
            <a:endParaRPr lang="en-US" sz="3600" b="1" dirty="0">
              <a:solidFill>
                <a:srgbClr val="7030A0"/>
              </a:solidFill>
              <a:latin typeface="Museo 300" panose="02000000000000000000" pitchFamily="50" charset="0"/>
            </a:endParaRPr>
          </a:p>
        </p:txBody>
      </p:sp>
      <p:sp>
        <p:nvSpPr>
          <p:cNvPr id="8" name="Content Placeholder 2"/>
          <p:cNvSpPr txBox="1">
            <a:spLocks/>
          </p:cNvSpPr>
          <p:nvPr/>
        </p:nvSpPr>
        <p:spPr>
          <a:xfrm>
            <a:off x="838200" y="1373119"/>
            <a:ext cx="10515600" cy="46759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lumMod val="75000"/>
                    <a:lumOff val="25000"/>
                  </a:schemeClr>
                </a:solidFill>
                <a:latin typeface="Museo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smtClean="0"/>
              <a:t>Part correspondences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537" y="2001346"/>
            <a:ext cx="3808727" cy="3808727"/>
          </a:xfrm>
          <a:prstGeom prst="rect">
            <a:avLst/>
          </a:prstGeom>
        </p:spPr>
      </p:pic>
      <p:sp>
        <p:nvSpPr>
          <p:cNvPr id="10" name="Freeform 9"/>
          <p:cNvSpPr/>
          <p:nvPr/>
        </p:nvSpPr>
        <p:spPr>
          <a:xfrm>
            <a:off x="4343485" y="2637957"/>
            <a:ext cx="3125699" cy="282217"/>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3445739"/>
              <a:gd name="connsiteY0" fmla="*/ 24311 h 469116"/>
              <a:gd name="connsiteX1" fmla="*/ 3445739 w 3445739"/>
              <a:gd name="connsiteY1" fmla="*/ 469088 h 469116"/>
              <a:gd name="connsiteX0" fmla="*/ 0 w 3445739"/>
              <a:gd name="connsiteY0" fmla="*/ 412029 h 856820"/>
              <a:gd name="connsiteX1" fmla="*/ 1669226 w 3445739"/>
              <a:gd name="connsiteY1" fmla="*/ 61458 h 856820"/>
              <a:gd name="connsiteX2" fmla="*/ 3445739 w 3445739"/>
              <a:gd name="connsiteY2" fmla="*/ 856806 h 856820"/>
              <a:gd name="connsiteX0" fmla="*/ 0 w 3445739"/>
              <a:gd name="connsiteY0" fmla="*/ 157938 h 602734"/>
              <a:gd name="connsiteX1" fmla="*/ 1471106 w 3445739"/>
              <a:gd name="connsiteY1" fmla="*/ 76607 h 602734"/>
              <a:gd name="connsiteX2" fmla="*/ 3445739 w 3445739"/>
              <a:gd name="connsiteY2" fmla="*/ 602715 h 602734"/>
              <a:gd name="connsiteX0" fmla="*/ 0 w 3445739"/>
              <a:gd name="connsiteY0" fmla="*/ 157938 h 602734"/>
              <a:gd name="connsiteX1" fmla="*/ 1471106 w 3445739"/>
              <a:gd name="connsiteY1" fmla="*/ 76607 h 602734"/>
              <a:gd name="connsiteX2" fmla="*/ 3445739 w 3445739"/>
              <a:gd name="connsiteY2" fmla="*/ 602715 h 602734"/>
              <a:gd name="connsiteX0" fmla="*/ 0 w 3445739"/>
              <a:gd name="connsiteY0" fmla="*/ 88498 h 533302"/>
              <a:gd name="connsiteX1" fmla="*/ 1471106 w 3445739"/>
              <a:gd name="connsiteY1" fmla="*/ 7167 h 533302"/>
              <a:gd name="connsiteX2" fmla="*/ 3445739 w 3445739"/>
              <a:gd name="connsiteY2" fmla="*/ 533275 h 533302"/>
              <a:gd name="connsiteX0" fmla="*/ 0 w 3445739"/>
              <a:gd name="connsiteY0" fmla="*/ 0 h 444817"/>
              <a:gd name="connsiteX1" fmla="*/ 1806386 w 3445739"/>
              <a:gd name="connsiteY1" fmla="*/ 116789 h 444817"/>
              <a:gd name="connsiteX2" fmla="*/ 3445739 w 3445739"/>
              <a:gd name="connsiteY2" fmla="*/ 444777 h 444817"/>
              <a:gd name="connsiteX0" fmla="*/ 0 w 3445739"/>
              <a:gd name="connsiteY0" fmla="*/ 0 h 444817"/>
              <a:gd name="connsiteX1" fmla="*/ 1806386 w 3445739"/>
              <a:gd name="connsiteY1" fmla="*/ 116789 h 444817"/>
              <a:gd name="connsiteX2" fmla="*/ 3445739 w 3445739"/>
              <a:gd name="connsiteY2" fmla="*/ 444777 h 444817"/>
              <a:gd name="connsiteX0" fmla="*/ 0 w 3445739"/>
              <a:gd name="connsiteY0" fmla="*/ 0 h 444802"/>
              <a:gd name="connsiteX1" fmla="*/ 1806386 w 3445739"/>
              <a:gd name="connsiteY1" fmla="*/ 116789 h 444802"/>
              <a:gd name="connsiteX2" fmla="*/ 3445739 w 3445739"/>
              <a:gd name="connsiteY2" fmla="*/ 444777 h 444802"/>
              <a:gd name="connsiteX0" fmla="*/ 0 w 3445739"/>
              <a:gd name="connsiteY0" fmla="*/ 0 h 444802"/>
              <a:gd name="connsiteX1" fmla="*/ 2177226 w 3445739"/>
              <a:gd name="connsiteY1" fmla="*/ 116789 h 444802"/>
              <a:gd name="connsiteX2" fmla="*/ 3445739 w 3445739"/>
              <a:gd name="connsiteY2" fmla="*/ 444777 h 444802"/>
              <a:gd name="connsiteX0" fmla="*/ 0 w 3445739"/>
              <a:gd name="connsiteY0" fmla="*/ 0 h 444777"/>
              <a:gd name="connsiteX1" fmla="*/ 2177226 w 3445739"/>
              <a:gd name="connsiteY1" fmla="*/ 116789 h 444777"/>
              <a:gd name="connsiteX2" fmla="*/ 3445739 w 3445739"/>
              <a:gd name="connsiteY2" fmla="*/ 444777 h 444777"/>
              <a:gd name="connsiteX0" fmla="*/ 0 w 3374619"/>
              <a:gd name="connsiteY0" fmla="*/ 7558 h 350735"/>
              <a:gd name="connsiteX1" fmla="*/ 2106106 w 3374619"/>
              <a:gd name="connsiteY1" fmla="*/ 22747 h 350735"/>
              <a:gd name="connsiteX2" fmla="*/ 3374619 w 3374619"/>
              <a:gd name="connsiteY2" fmla="*/ 350735 h 350735"/>
              <a:gd name="connsiteX0" fmla="*/ 0 w 3374619"/>
              <a:gd name="connsiteY0" fmla="*/ 0 h 343177"/>
              <a:gd name="connsiteX1" fmla="*/ 2106106 w 3374619"/>
              <a:gd name="connsiteY1" fmla="*/ 15189 h 343177"/>
              <a:gd name="connsiteX2" fmla="*/ 3374619 w 3374619"/>
              <a:gd name="connsiteY2" fmla="*/ 343177 h 343177"/>
              <a:gd name="connsiteX0" fmla="*/ 0 w 3516859"/>
              <a:gd name="connsiteY0" fmla="*/ 0 h 343177"/>
              <a:gd name="connsiteX1" fmla="*/ 2248346 w 3516859"/>
              <a:gd name="connsiteY1" fmla="*/ 15189 h 343177"/>
              <a:gd name="connsiteX2" fmla="*/ 3516859 w 3516859"/>
              <a:gd name="connsiteY2" fmla="*/ 343177 h 343177"/>
              <a:gd name="connsiteX0" fmla="*/ 0 w 3730219"/>
              <a:gd name="connsiteY0" fmla="*/ 0 h 333017"/>
              <a:gd name="connsiteX1" fmla="*/ 2248346 w 3730219"/>
              <a:gd name="connsiteY1" fmla="*/ 15189 h 333017"/>
              <a:gd name="connsiteX2" fmla="*/ 3730219 w 3730219"/>
              <a:gd name="connsiteY2" fmla="*/ 333017 h 333017"/>
              <a:gd name="connsiteX0" fmla="*/ 0 w 3730219"/>
              <a:gd name="connsiteY0" fmla="*/ 0 h 333017"/>
              <a:gd name="connsiteX1" fmla="*/ 2009586 w 3730219"/>
              <a:gd name="connsiteY1" fmla="*/ 81229 h 333017"/>
              <a:gd name="connsiteX2" fmla="*/ 3730219 w 3730219"/>
              <a:gd name="connsiteY2" fmla="*/ 333017 h 333017"/>
              <a:gd name="connsiteX0" fmla="*/ 0 w 3730219"/>
              <a:gd name="connsiteY0" fmla="*/ 0 h 333017"/>
              <a:gd name="connsiteX1" fmla="*/ 2009586 w 3730219"/>
              <a:gd name="connsiteY1" fmla="*/ 81229 h 333017"/>
              <a:gd name="connsiteX2" fmla="*/ 3730219 w 3730219"/>
              <a:gd name="connsiteY2" fmla="*/ 333017 h 333017"/>
              <a:gd name="connsiteX0" fmla="*/ 0 w 3349219"/>
              <a:gd name="connsiteY0" fmla="*/ 0 h 272057"/>
              <a:gd name="connsiteX1" fmla="*/ 1628586 w 3349219"/>
              <a:gd name="connsiteY1" fmla="*/ 20269 h 272057"/>
              <a:gd name="connsiteX2" fmla="*/ 3349219 w 3349219"/>
              <a:gd name="connsiteY2" fmla="*/ 272057 h 272057"/>
              <a:gd name="connsiteX0" fmla="*/ 0 w 3069819"/>
              <a:gd name="connsiteY0" fmla="*/ 0 h 287297"/>
              <a:gd name="connsiteX1" fmla="*/ 1628586 w 3069819"/>
              <a:gd name="connsiteY1" fmla="*/ 20269 h 287297"/>
              <a:gd name="connsiteX2" fmla="*/ 3069819 w 3069819"/>
              <a:gd name="connsiteY2" fmla="*/ 287297 h 287297"/>
              <a:gd name="connsiteX0" fmla="*/ 0 w 3125699"/>
              <a:gd name="connsiteY0" fmla="*/ 0 h 282217"/>
              <a:gd name="connsiteX1" fmla="*/ 1628586 w 3125699"/>
              <a:gd name="connsiteY1" fmla="*/ 20269 h 282217"/>
              <a:gd name="connsiteX2" fmla="*/ 3125699 w 3125699"/>
              <a:gd name="connsiteY2" fmla="*/ 282217 h 282217"/>
            </a:gdLst>
            <a:ahLst/>
            <a:cxnLst>
              <a:cxn ang="0">
                <a:pos x="connsiteX0" y="connsiteY0"/>
              </a:cxn>
              <a:cxn ang="0">
                <a:pos x="connsiteX1" y="connsiteY1"/>
              </a:cxn>
              <a:cxn ang="0">
                <a:pos x="connsiteX2" y="connsiteY2"/>
              </a:cxn>
            </a:cxnLst>
            <a:rect l="l" t="t" r="r" b="b"/>
            <a:pathLst>
              <a:path w="3125699" h="282217">
                <a:moveTo>
                  <a:pt x="0" y="0"/>
                </a:moveTo>
                <a:cubicBezTo>
                  <a:pt x="807371" y="299711"/>
                  <a:pt x="1107636" y="-26767"/>
                  <a:pt x="1628586" y="20269"/>
                </a:cubicBezTo>
                <a:cubicBezTo>
                  <a:pt x="2149536" y="67305"/>
                  <a:pt x="1837919" y="266660"/>
                  <a:pt x="3125699" y="282217"/>
                </a:cubicBezTo>
              </a:path>
            </a:pathLst>
          </a:custGeom>
          <a:noFill/>
          <a:ln w="50800" cap="rnd">
            <a:solidFill>
              <a:srgbClr val="A6192E"/>
            </a:solidFill>
            <a:round/>
            <a:headEnd type="triangle" w="med" len="lg"/>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seo 300" panose="02000000000000000000" pitchFamily="50" charset="0"/>
            </a:endParaRPr>
          </a:p>
        </p:txBody>
      </p:sp>
      <p:sp>
        <p:nvSpPr>
          <p:cNvPr id="11" name="Freeform 10"/>
          <p:cNvSpPr/>
          <p:nvPr/>
        </p:nvSpPr>
        <p:spPr>
          <a:xfrm>
            <a:off x="4291893" y="2898429"/>
            <a:ext cx="3587712" cy="532474"/>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3445739"/>
              <a:gd name="connsiteY0" fmla="*/ 24311 h 469116"/>
              <a:gd name="connsiteX1" fmla="*/ 3445739 w 3445739"/>
              <a:gd name="connsiteY1" fmla="*/ 469088 h 469116"/>
              <a:gd name="connsiteX0" fmla="*/ 0 w 3445739"/>
              <a:gd name="connsiteY0" fmla="*/ 412029 h 856820"/>
              <a:gd name="connsiteX1" fmla="*/ 1669226 w 3445739"/>
              <a:gd name="connsiteY1" fmla="*/ 61458 h 856820"/>
              <a:gd name="connsiteX2" fmla="*/ 3445739 w 3445739"/>
              <a:gd name="connsiteY2" fmla="*/ 856806 h 856820"/>
              <a:gd name="connsiteX0" fmla="*/ 0 w 3445739"/>
              <a:gd name="connsiteY0" fmla="*/ 157938 h 602734"/>
              <a:gd name="connsiteX1" fmla="*/ 1471106 w 3445739"/>
              <a:gd name="connsiteY1" fmla="*/ 76607 h 602734"/>
              <a:gd name="connsiteX2" fmla="*/ 3445739 w 3445739"/>
              <a:gd name="connsiteY2" fmla="*/ 602715 h 602734"/>
              <a:gd name="connsiteX0" fmla="*/ 0 w 3445739"/>
              <a:gd name="connsiteY0" fmla="*/ 157938 h 602734"/>
              <a:gd name="connsiteX1" fmla="*/ 1471106 w 3445739"/>
              <a:gd name="connsiteY1" fmla="*/ 76607 h 602734"/>
              <a:gd name="connsiteX2" fmla="*/ 3445739 w 3445739"/>
              <a:gd name="connsiteY2" fmla="*/ 602715 h 602734"/>
              <a:gd name="connsiteX0" fmla="*/ 0 w 3445739"/>
              <a:gd name="connsiteY0" fmla="*/ 88498 h 533302"/>
              <a:gd name="connsiteX1" fmla="*/ 1471106 w 3445739"/>
              <a:gd name="connsiteY1" fmla="*/ 7167 h 533302"/>
              <a:gd name="connsiteX2" fmla="*/ 3445739 w 3445739"/>
              <a:gd name="connsiteY2" fmla="*/ 533275 h 533302"/>
              <a:gd name="connsiteX0" fmla="*/ 0 w 3445739"/>
              <a:gd name="connsiteY0" fmla="*/ 0 h 444817"/>
              <a:gd name="connsiteX1" fmla="*/ 1806386 w 3445739"/>
              <a:gd name="connsiteY1" fmla="*/ 116789 h 444817"/>
              <a:gd name="connsiteX2" fmla="*/ 3445739 w 3445739"/>
              <a:gd name="connsiteY2" fmla="*/ 444777 h 444817"/>
              <a:gd name="connsiteX0" fmla="*/ 0 w 3445739"/>
              <a:gd name="connsiteY0" fmla="*/ 0 h 444817"/>
              <a:gd name="connsiteX1" fmla="*/ 1806386 w 3445739"/>
              <a:gd name="connsiteY1" fmla="*/ 116789 h 444817"/>
              <a:gd name="connsiteX2" fmla="*/ 3445739 w 3445739"/>
              <a:gd name="connsiteY2" fmla="*/ 444777 h 444817"/>
              <a:gd name="connsiteX0" fmla="*/ 0 w 3445739"/>
              <a:gd name="connsiteY0" fmla="*/ 0 h 444802"/>
              <a:gd name="connsiteX1" fmla="*/ 1806386 w 3445739"/>
              <a:gd name="connsiteY1" fmla="*/ 116789 h 444802"/>
              <a:gd name="connsiteX2" fmla="*/ 3445739 w 3445739"/>
              <a:gd name="connsiteY2" fmla="*/ 444777 h 444802"/>
              <a:gd name="connsiteX0" fmla="*/ 0 w 3445739"/>
              <a:gd name="connsiteY0" fmla="*/ 0 h 444802"/>
              <a:gd name="connsiteX1" fmla="*/ 2177226 w 3445739"/>
              <a:gd name="connsiteY1" fmla="*/ 116789 h 444802"/>
              <a:gd name="connsiteX2" fmla="*/ 3445739 w 3445739"/>
              <a:gd name="connsiteY2" fmla="*/ 444777 h 444802"/>
              <a:gd name="connsiteX0" fmla="*/ 0 w 3445739"/>
              <a:gd name="connsiteY0" fmla="*/ 0 h 444777"/>
              <a:gd name="connsiteX1" fmla="*/ 2177226 w 3445739"/>
              <a:gd name="connsiteY1" fmla="*/ 116789 h 444777"/>
              <a:gd name="connsiteX2" fmla="*/ 3445739 w 3445739"/>
              <a:gd name="connsiteY2" fmla="*/ 444777 h 444777"/>
              <a:gd name="connsiteX0" fmla="*/ 0 w 3374619"/>
              <a:gd name="connsiteY0" fmla="*/ 7558 h 350735"/>
              <a:gd name="connsiteX1" fmla="*/ 2106106 w 3374619"/>
              <a:gd name="connsiteY1" fmla="*/ 22747 h 350735"/>
              <a:gd name="connsiteX2" fmla="*/ 3374619 w 3374619"/>
              <a:gd name="connsiteY2" fmla="*/ 350735 h 350735"/>
              <a:gd name="connsiteX0" fmla="*/ 0 w 3374619"/>
              <a:gd name="connsiteY0" fmla="*/ 0 h 343177"/>
              <a:gd name="connsiteX1" fmla="*/ 2106106 w 3374619"/>
              <a:gd name="connsiteY1" fmla="*/ 15189 h 343177"/>
              <a:gd name="connsiteX2" fmla="*/ 3374619 w 3374619"/>
              <a:gd name="connsiteY2" fmla="*/ 343177 h 343177"/>
              <a:gd name="connsiteX0" fmla="*/ 0 w 3516859"/>
              <a:gd name="connsiteY0" fmla="*/ 0 h 343177"/>
              <a:gd name="connsiteX1" fmla="*/ 2248346 w 3516859"/>
              <a:gd name="connsiteY1" fmla="*/ 15189 h 343177"/>
              <a:gd name="connsiteX2" fmla="*/ 3516859 w 3516859"/>
              <a:gd name="connsiteY2" fmla="*/ 343177 h 343177"/>
              <a:gd name="connsiteX0" fmla="*/ 0 w 3730219"/>
              <a:gd name="connsiteY0" fmla="*/ 0 h 333017"/>
              <a:gd name="connsiteX1" fmla="*/ 2248346 w 3730219"/>
              <a:gd name="connsiteY1" fmla="*/ 15189 h 333017"/>
              <a:gd name="connsiteX2" fmla="*/ 3730219 w 3730219"/>
              <a:gd name="connsiteY2" fmla="*/ 333017 h 333017"/>
              <a:gd name="connsiteX0" fmla="*/ 0 w 3730219"/>
              <a:gd name="connsiteY0" fmla="*/ 0 h 333017"/>
              <a:gd name="connsiteX1" fmla="*/ 2009586 w 3730219"/>
              <a:gd name="connsiteY1" fmla="*/ 81229 h 333017"/>
              <a:gd name="connsiteX2" fmla="*/ 3730219 w 3730219"/>
              <a:gd name="connsiteY2" fmla="*/ 333017 h 333017"/>
              <a:gd name="connsiteX0" fmla="*/ 0 w 3730219"/>
              <a:gd name="connsiteY0" fmla="*/ 0 h 333017"/>
              <a:gd name="connsiteX1" fmla="*/ 2009586 w 3730219"/>
              <a:gd name="connsiteY1" fmla="*/ 81229 h 333017"/>
              <a:gd name="connsiteX2" fmla="*/ 3730219 w 3730219"/>
              <a:gd name="connsiteY2" fmla="*/ 333017 h 333017"/>
              <a:gd name="connsiteX0" fmla="*/ 0 w 3349219"/>
              <a:gd name="connsiteY0" fmla="*/ 0 h 272057"/>
              <a:gd name="connsiteX1" fmla="*/ 1628586 w 3349219"/>
              <a:gd name="connsiteY1" fmla="*/ 20269 h 272057"/>
              <a:gd name="connsiteX2" fmla="*/ 3349219 w 3349219"/>
              <a:gd name="connsiteY2" fmla="*/ 272057 h 272057"/>
              <a:gd name="connsiteX0" fmla="*/ 0 w 3069819"/>
              <a:gd name="connsiteY0" fmla="*/ 0 h 287297"/>
              <a:gd name="connsiteX1" fmla="*/ 1628586 w 3069819"/>
              <a:gd name="connsiteY1" fmla="*/ 20269 h 287297"/>
              <a:gd name="connsiteX2" fmla="*/ 3069819 w 3069819"/>
              <a:gd name="connsiteY2" fmla="*/ 287297 h 287297"/>
              <a:gd name="connsiteX0" fmla="*/ 0 w 3125699"/>
              <a:gd name="connsiteY0" fmla="*/ 0 h 282217"/>
              <a:gd name="connsiteX1" fmla="*/ 1628586 w 3125699"/>
              <a:gd name="connsiteY1" fmla="*/ 20269 h 282217"/>
              <a:gd name="connsiteX2" fmla="*/ 3125699 w 3125699"/>
              <a:gd name="connsiteY2" fmla="*/ 282217 h 282217"/>
              <a:gd name="connsiteX0" fmla="*/ 0 w 3587712"/>
              <a:gd name="connsiteY0" fmla="*/ 0 h 532474"/>
              <a:gd name="connsiteX1" fmla="*/ 2090599 w 3587712"/>
              <a:gd name="connsiteY1" fmla="*/ 270526 h 532474"/>
              <a:gd name="connsiteX2" fmla="*/ 3587712 w 3587712"/>
              <a:gd name="connsiteY2" fmla="*/ 532474 h 532474"/>
              <a:gd name="connsiteX0" fmla="*/ 0 w 3587712"/>
              <a:gd name="connsiteY0" fmla="*/ 0 h 532474"/>
              <a:gd name="connsiteX1" fmla="*/ 1667087 w 3587712"/>
              <a:gd name="connsiteY1" fmla="*/ 145398 h 532474"/>
              <a:gd name="connsiteX2" fmla="*/ 3587712 w 3587712"/>
              <a:gd name="connsiteY2" fmla="*/ 532474 h 532474"/>
              <a:gd name="connsiteX0" fmla="*/ 0 w 3587712"/>
              <a:gd name="connsiteY0" fmla="*/ 0 h 532474"/>
              <a:gd name="connsiteX1" fmla="*/ 1667087 w 3587712"/>
              <a:gd name="connsiteY1" fmla="*/ 145398 h 532474"/>
              <a:gd name="connsiteX2" fmla="*/ 3587712 w 3587712"/>
              <a:gd name="connsiteY2" fmla="*/ 532474 h 532474"/>
              <a:gd name="connsiteX0" fmla="*/ 0 w 3587712"/>
              <a:gd name="connsiteY0" fmla="*/ 0 h 532474"/>
              <a:gd name="connsiteX1" fmla="*/ 1724839 w 3587712"/>
              <a:gd name="connsiteY1" fmla="*/ 251276 h 532474"/>
              <a:gd name="connsiteX2" fmla="*/ 3587712 w 3587712"/>
              <a:gd name="connsiteY2" fmla="*/ 532474 h 532474"/>
              <a:gd name="connsiteX0" fmla="*/ 0 w 3587712"/>
              <a:gd name="connsiteY0" fmla="*/ 0 h 532474"/>
              <a:gd name="connsiteX1" fmla="*/ 1724839 w 3587712"/>
              <a:gd name="connsiteY1" fmla="*/ 145398 h 532474"/>
              <a:gd name="connsiteX2" fmla="*/ 3587712 w 3587712"/>
              <a:gd name="connsiteY2" fmla="*/ 532474 h 532474"/>
            </a:gdLst>
            <a:ahLst/>
            <a:cxnLst>
              <a:cxn ang="0">
                <a:pos x="connsiteX0" y="connsiteY0"/>
              </a:cxn>
              <a:cxn ang="0">
                <a:pos x="connsiteX1" y="connsiteY1"/>
              </a:cxn>
              <a:cxn ang="0">
                <a:pos x="connsiteX2" y="connsiteY2"/>
              </a:cxn>
            </a:cxnLst>
            <a:rect l="l" t="t" r="r" b="b"/>
            <a:pathLst>
              <a:path w="3587712" h="532474">
                <a:moveTo>
                  <a:pt x="0" y="0"/>
                </a:moveTo>
                <a:cubicBezTo>
                  <a:pt x="807371" y="299711"/>
                  <a:pt x="693750" y="-78102"/>
                  <a:pt x="1724839" y="145398"/>
                </a:cubicBezTo>
                <a:cubicBezTo>
                  <a:pt x="2755928" y="368898"/>
                  <a:pt x="2299932" y="516917"/>
                  <a:pt x="3587712" y="532474"/>
                </a:cubicBezTo>
              </a:path>
            </a:pathLst>
          </a:custGeom>
          <a:noFill/>
          <a:ln w="50800" cap="rnd">
            <a:solidFill>
              <a:srgbClr val="A6192E"/>
            </a:solidFill>
            <a:round/>
            <a:headEnd type="triangle" w="med" len="lg"/>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seo 300" panose="02000000000000000000" pitchFamily="50" charset="0"/>
            </a:endParaRPr>
          </a:p>
        </p:txBody>
      </p:sp>
      <p:sp>
        <p:nvSpPr>
          <p:cNvPr id="12" name="Freeform 11"/>
          <p:cNvSpPr/>
          <p:nvPr/>
        </p:nvSpPr>
        <p:spPr>
          <a:xfrm>
            <a:off x="3435171" y="2971792"/>
            <a:ext cx="2112874" cy="410799"/>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3445739"/>
              <a:gd name="connsiteY0" fmla="*/ 24311 h 469116"/>
              <a:gd name="connsiteX1" fmla="*/ 3445739 w 3445739"/>
              <a:gd name="connsiteY1" fmla="*/ 469088 h 469116"/>
              <a:gd name="connsiteX0" fmla="*/ 0 w 3445739"/>
              <a:gd name="connsiteY0" fmla="*/ 412029 h 856820"/>
              <a:gd name="connsiteX1" fmla="*/ 1669226 w 3445739"/>
              <a:gd name="connsiteY1" fmla="*/ 61458 h 856820"/>
              <a:gd name="connsiteX2" fmla="*/ 3445739 w 3445739"/>
              <a:gd name="connsiteY2" fmla="*/ 856806 h 856820"/>
              <a:gd name="connsiteX0" fmla="*/ 0 w 3445739"/>
              <a:gd name="connsiteY0" fmla="*/ 157938 h 602734"/>
              <a:gd name="connsiteX1" fmla="*/ 1471106 w 3445739"/>
              <a:gd name="connsiteY1" fmla="*/ 76607 h 602734"/>
              <a:gd name="connsiteX2" fmla="*/ 3445739 w 3445739"/>
              <a:gd name="connsiteY2" fmla="*/ 602715 h 602734"/>
              <a:gd name="connsiteX0" fmla="*/ 0 w 3445739"/>
              <a:gd name="connsiteY0" fmla="*/ 157938 h 602734"/>
              <a:gd name="connsiteX1" fmla="*/ 1471106 w 3445739"/>
              <a:gd name="connsiteY1" fmla="*/ 76607 h 602734"/>
              <a:gd name="connsiteX2" fmla="*/ 3445739 w 3445739"/>
              <a:gd name="connsiteY2" fmla="*/ 602715 h 602734"/>
              <a:gd name="connsiteX0" fmla="*/ 0 w 3445739"/>
              <a:gd name="connsiteY0" fmla="*/ 88498 h 533302"/>
              <a:gd name="connsiteX1" fmla="*/ 1471106 w 3445739"/>
              <a:gd name="connsiteY1" fmla="*/ 7167 h 533302"/>
              <a:gd name="connsiteX2" fmla="*/ 3445739 w 3445739"/>
              <a:gd name="connsiteY2" fmla="*/ 533275 h 533302"/>
              <a:gd name="connsiteX0" fmla="*/ 0 w 3445739"/>
              <a:gd name="connsiteY0" fmla="*/ 0 h 444817"/>
              <a:gd name="connsiteX1" fmla="*/ 1806386 w 3445739"/>
              <a:gd name="connsiteY1" fmla="*/ 116789 h 444817"/>
              <a:gd name="connsiteX2" fmla="*/ 3445739 w 3445739"/>
              <a:gd name="connsiteY2" fmla="*/ 444777 h 444817"/>
              <a:gd name="connsiteX0" fmla="*/ 0 w 3445739"/>
              <a:gd name="connsiteY0" fmla="*/ 0 h 444817"/>
              <a:gd name="connsiteX1" fmla="*/ 1806386 w 3445739"/>
              <a:gd name="connsiteY1" fmla="*/ 116789 h 444817"/>
              <a:gd name="connsiteX2" fmla="*/ 3445739 w 3445739"/>
              <a:gd name="connsiteY2" fmla="*/ 444777 h 444817"/>
              <a:gd name="connsiteX0" fmla="*/ 0 w 3445739"/>
              <a:gd name="connsiteY0" fmla="*/ 0 h 444802"/>
              <a:gd name="connsiteX1" fmla="*/ 1806386 w 3445739"/>
              <a:gd name="connsiteY1" fmla="*/ 116789 h 444802"/>
              <a:gd name="connsiteX2" fmla="*/ 3445739 w 3445739"/>
              <a:gd name="connsiteY2" fmla="*/ 444777 h 444802"/>
              <a:gd name="connsiteX0" fmla="*/ 0 w 3445739"/>
              <a:gd name="connsiteY0" fmla="*/ 0 h 444802"/>
              <a:gd name="connsiteX1" fmla="*/ 2177226 w 3445739"/>
              <a:gd name="connsiteY1" fmla="*/ 116789 h 444802"/>
              <a:gd name="connsiteX2" fmla="*/ 3445739 w 3445739"/>
              <a:gd name="connsiteY2" fmla="*/ 444777 h 444802"/>
              <a:gd name="connsiteX0" fmla="*/ 0 w 3445739"/>
              <a:gd name="connsiteY0" fmla="*/ 0 h 444777"/>
              <a:gd name="connsiteX1" fmla="*/ 2177226 w 3445739"/>
              <a:gd name="connsiteY1" fmla="*/ 116789 h 444777"/>
              <a:gd name="connsiteX2" fmla="*/ 3445739 w 3445739"/>
              <a:gd name="connsiteY2" fmla="*/ 444777 h 444777"/>
              <a:gd name="connsiteX0" fmla="*/ 0 w 3374619"/>
              <a:gd name="connsiteY0" fmla="*/ 7558 h 350735"/>
              <a:gd name="connsiteX1" fmla="*/ 2106106 w 3374619"/>
              <a:gd name="connsiteY1" fmla="*/ 22747 h 350735"/>
              <a:gd name="connsiteX2" fmla="*/ 3374619 w 3374619"/>
              <a:gd name="connsiteY2" fmla="*/ 350735 h 350735"/>
              <a:gd name="connsiteX0" fmla="*/ 0 w 3374619"/>
              <a:gd name="connsiteY0" fmla="*/ 0 h 343177"/>
              <a:gd name="connsiteX1" fmla="*/ 2106106 w 3374619"/>
              <a:gd name="connsiteY1" fmla="*/ 15189 h 343177"/>
              <a:gd name="connsiteX2" fmla="*/ 3374619 w 3374619"/>
              <a:gd name="connsiteY2" fmla="*/ 343177 h 343177"/>
              <a:gd name="connsiteX0" fmla="*/ 0 w 3516859"/>
              <a:gd name="connsiteY0" fmla="*/ 0 h 343177"/>
              <a:gd name="connsiteX1" fmla="*/ 2248346 w 3516859"/>
              <a:gd name="connsiteY1" fmla="*/ 15189 h 343177"/>
              <a:gd name="connsiteX2" fmla="*/ 3516859 w 3516859"/>
              <a:gd name="connsiteY2" fmla="*/ 343177 h 343177"/>
              <a:gd name="connsiteX0" fmla="*/ 0 w 3730219"/>
              <a:gd name="connsiteY0" fmla="*/ 0 h 333017"/>
              <a:gd name="connsiteX1" fmla="*/ 2248346 w 3730219"/>
              <a:gd name="connsiteY1" fmla="*/ 15189 h 333017"/>
              <a:gd name="connsiteX2" fmla="*/ 3730219 w 3730219"/>
              <a:gd name="connsiteY2" fmla="*/ 333017 h 333017"/>
              <a:gd name="connsiteX0" fmla="*/ 0 w 3730219"/>
              <a:gd name="connsiteY0" fmla="*/ 0 h 333017"/>
              <a:gd name="connsiteX1" fmla="*/ 2009586 w 3730219"/>
              <a:gd name="connsiteY1" fmla="*/ 81229 h 333017"/>
              <a:gd name="connsiteX2" fmla="*/ 3730219 w 3730219"/>
              <a:gd name="connsiteY2" fmla="*/ 333017 h 333017"/>
              <a:gd name="connsiteX0" fmla="*/ 0 w 3730219"/>
              <a:gd name="connsiteY0" fmla="*/ 0 h 333017"/>
              <a:gd name="connsiteX1" fmla="*/ 2009586 w 3730219"/>
              <a:gd name="connsiteY1" fmla="*/ 81229 h 333017"/>
              <a:gd name="connsiteX2" fmla="*/ 3730219 w 3730219"/>
              <a:gd name="connsiteY2" fmla="*/ 333017 h 333017"/>
              <a:gd name="connsiteX0" fmla="*/ 0 w 3349219"/>
              <a:gd name="connsiteY0" fmla="*/ 0 h 272057"/>
              <a:gd name="connsiteX1" fmla="*/ 1628586 w 3349219"/>
              <a:gd name="connsiteY1" fmla="*/ 20269 h 272057"/>
              <a:gd name="connsiteX2" fmla="*/ 3349219 w 3349219"/>
              <a:gd name="connsiteY2" fmla="*/ 272057 h 272057"/>
              <a:gd name="connsiteX0" fmla="*/ 0 w 3069819"/>
              <a:gd name="connsiteY0" fmla="*/ 0 h 287297"/>
              <a:gd name="connsiteX1" fmla="*/ 1628586 w 3069819"/>
              <a:gd name="connsiteY1" fmla="*/ 20269 h 287297"/>
              <a:gd name="connsiteX2" fmla="*/ 3069819 w 3069819"/>
              <a:gd name="connsiteY2" fmla="*/ 287297 h 287297"/>
              <a:gd name="connsiteX0" fmla="*/ 0 w 3125699"/>
              <a:gd name="connsiteY0" fmla="*/ 0 h 282217"/>
              <a:gd name="connsiteX1" fmla="*/ 1628586 w 3125699"/>
              <a:gd name="connsiteY1" fmla="*/ 20269 h 282217"/>
              <a:gd name="connsiteX2" fmla="*/ 3125699 w 3125699"/>
              <a:gd name="connsiteY2" fmla="*/ 282217 h 282217"/>
              <a:gd name="connsiteX0" fmla="*/ 0 w 2112874"/>
              <a:gd name="connsiteY0" fmla="*/ 175926 h 321791"/>
              <a:gd name="connsiteX1" fmla="*/ 1628586 w 2112874"/>
              <a:gd name="connsiteY1" fmla="*/ 196195 h 321791"/>
              <a:gd name="connsiteX2" fmla="*/ 2112874 w 2112874"/>
              <a:gd name="connsiteY2" fmla="*/ 943 h 321791"/>
              <a:gd name="connsiteX0" fmla="*/ 0 w 2112874"/>
              <a:gd name="connsiteY0" fmla="*/ 175668 h 347514"/>
              <a:gd name="connsiteX1" fmla="*/ 1219011 w 2112874"/>
              <a:gd name="connsiteY1" fmla="*/ 268962 h 347514"/>
              <a:gd name="connsiteX2" fmla="*/ 2112874 w 2112874"/>
              <a:gd name="connsiteY2" fmla="*/ 685 h 347514"/>
              <a:gd name="connsiteX0" fmla="*/ 0 w 2112874"/>
              <a:gd name="connsiteY0" fmla="*/ 175637 h 343378"/>
              <a:gd name="connsiteX1" fmla="*/ 1219011 w 2112874"/>
              <a:gd name="connsiteY1" fmla="*/ 268931 h 343378"/>
              <a:gd name="connsiteX2" fmla="*/ 2112874 w 2112874"/>
              <a:gd name="connsiteY2" fmla="*/ 654 h 343378"/>
              <a:gd name="connsiteX0" fmla="*/ 0 w 2112874"/>
              <a:gd name="connsiteY0" fmla="*/ 177415 h 345156"/>
              <a:gd name="connsiteX1" fmla="*/ 1219011 w 2112874"/>
              <a:gd name="connsiteY1" fmla="*/ 270709 h 345156"/>
              <a:gd name="connsiteX2" fmla="*/ 2112874 w 2112874"/>
              <a:gd name="connsiteY2" fmla="*/ 2432 h 345156"/>
              <a:gd name="connsiteX0" fmla="*/ 0 w 2112874"/>
              <a:gd name="connsiteY0" fmla="*/ 176867 h 388633"/>
              <a:gd name="connsiteX1" fmla="*/ 1050736 w 2112874"/>
              <a:gd name="connsiteY1" fmla="*/ 359061 h 388633"/>
              <a:gd name="connsiteX2" fmla="*/ 2112874 w 2112874"/>
              <a:gd name="connsiteY2" fmla="*/ 1884 h 388633"/>
              <a:gd name="connsiteX0" fmla="*/ 0 w 2112874"/>
              <a:gd name="connsiteY0" fmla="*/ 176867 h 363730"/>
              <a:gd name="connsiteX1" fmla="*/ 1050736 w 2112874"/>
              <a:gd name="connsiteY1" fmla="*/ 359061 h 363730"/>
              <a:gd name="connsiteX2" fmla="*/ 2112874 w 2112874"/>
              <a:gd name="connsiteY2" fmla="*/ 1884 h 363730"/>
              <a:gd name="connsiteX0" fmla="*/ 0 w 2112874"/>
              <a:gd name="connsiteY0" fmla="*/ 176766 h 384477"/>
              <a:gd name="connsiteX1" fmla="*/ 1028511 w 2112874"/>
              <a:gd name="connsiteY1" fmla="*/ 381185 h 384477"/>
              <a:gd name="connsiteX2" fmla="*/ 2112874 w 2112874"/>
              <a:gd name="connsiteY2" fmla="*/ 1783 h 384477"/>
              <a:gd name="connsiteX0" fmla="*/ 0 w 2112874"/>
              <a:gd name="connsiteY0" fmla="*/ 176910 h 395773"/>
              <a:gd name="connsiteX1" fmla="*/ 1028511 w 2112874"/>
              <a:gd name="connsiteY1" fmla="*/ 381329 h 395773"/>
              <a:gd name="connsiteX2" fmla="*/ 2112874 w 2112874"/>
              <a:gd name="connsiteY2" fmla="*/ 1927 h 395773"/>
              <a:gd name="connsiteX0" fmla="*/ 0 w 2112874"/>
              <a:gd name="connsiteY0" fmla="*/ 176959 h 399538"/>
              <a:gd name="connsiteX1" fmla="*/ 1028511 w 2112874"/>
              <a:gd name="connsiteY1" fmla="*/ 381378 h 399538"/>
              <a:gd name="connsiteX2" fmla="*/ 2112874 w 2112874"/>
              <a:gd name="connsiteY2" fmla="*/ 1976 h 399538"/>
              <a:gd name="connsiteX0" fmla="*/ 0 w 2112874"/>
              <a:gd name="connsiteY0" fmla="*/ 176895 h 410799"/>
              <a:gd name="connsiteX1" fmla="*/ 1028511 w 2112874"/>
              <a:gd name="connsiteY1" fmla="*/ 394014 h 410799"/>
              <a:gd name="connsiteX2" fmla="*/ 2112874 w 2112874"/>
              <a:gd name="connsiteY2" fmla="*/ 1912 h 410799"/>
              <a:gd name="connsiteX0" fmla="*/ 0 w 2112874"/>
              <a:gd name="connsiteY0" fmla="*/ 176895 h 410799"/>
              <a:gd name="connsiteX1" fmla="*/ 1028511 w 2112874"/>
              <a:gd name="connsiteY1" fmla="*/ 394014 h 410799"/>
              <a:gd name="connsiteX2" fmla="*/ 2112874 w 2112874"/>
              <a:gd name="connsiteY2" fmla="*/ 1912 h 410799"/>
            </a:gdLst>
            <a:ahLst/>
            <a:cxnLst>
              <a:cxn ang="0">
                <a:pos x="connsiteX0" y="connsiteY0"/>
              </a:cxn>
              <a:cxn ang="0">
                <a:pos x="connsiteX1" y="connsiteY1"/>
              </a:cxn>
              <a:cxn ang="0">
                <a:pos x="connsiteX2" y="connsiteY2"/>
              </a:cxn>
            </a:cxnLst>
            <a:rect l="l" t="t" r="r" b="b"/>
            <a:pathLst>
              <a:path w="2112874" h="410799">
                <a:moveTo>
                  <a:pt x="0" y="176895"/>
                </a:moveTo>
                <a:cubicBezTo>
                  <a:pt x="588296" y="355956"/>
                  <a:pt x="619215" y="451753"/>
                  <a:pt x="1028511" y="394014"/>
                </a:cubicBezTo>
                <a:cubicBezTo>
                  <a:pt x="1437807" y="336275"/>
                  <a:pt x="1437869" y="-29520"/>
                  <a:pt x="2112874" y="1912"/>
                </a:cubicBezTo>
              </a:path>
            </a:pathLst>
          </a:custGeom>
          <a:noFill/>
          <a:ln w="50800" cap="rnd">
            <a:solidFill>
              <a:srgbClr val="A6192E"/>
            </a:solidFill>
            <a:round/>
            <a:headEnd type="triangle" w="med" len="lg"/>
            <a:tailEnd type="non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seo 300" panose="02000000000000000000" pitchFamily="50" charset="0"/>
            </a:endParaRPr>
          </a:p>
        </p:txBody>
      </p:sp>
      <p:sp>
        <p:nvSpPr>
          <p:cNvPr id="13" name="TextBox 12"/>
          <p:cNvSpPr txBox="1"/>
          <p:nvPr/>
        </p:nvSpPr>
        <p:spPr>
          <a:xfrm>
            <a:off x="5274687" y="1297283"/>
            <a:ext cx="3920680" cy="646331"/>
          </a:xfrm>
          <a:prstGeom prst="rect">
            <a:avLst/>
          </a:prstGeom>
          <a:noFill/>
        </p:spPr>
        <p:txBody>
          <a:bodyPr wrap="square" rtlCol="0">
            <a:spAutoFit/>
          </a:bodyPr>
          <a:lstStyle/>
          <a:p>
            <a:r>
              <a:rPr lang="en-US" sz="3600" dirty="0" smtClean="0">
                <a:solidFill>
                  <a:srgbClr val="6D665F"/>
                </a:solidFill>
                <a:latin typeface="Museo 300" panose="02000000000000000000" pitchFamily="50" charset="0"/>
              </a:rPr>
              <a:t>one-to</a:t>
            </a:r>
            <a:r>
              <a:rPr lang="en-US" sz="3600" dirty="0" smtClean="0">
                <a:solidFill>
                  <a:srgbClr val="7030A0"/>
                </a:solidFill>
                <a:latin typeface="Museo 300" panose="02000000000000000000" pitchFamily="50" charset="0"/>
              </a:rPr>
              <a:t>-</a:t>
            </a:r>
            <a:r>
              <a:rPr lang="en-US" sz="3600" b="1" dirty="0" smtClean="0">
                <a:solidFill>
                  <a:srgbClr val="7030A0"/>
                </a:solidFill>
                <a:latin typeface="Museo 300" panose="02000000000000000000" pitchFamily="50" charset="0"/>
              </a:rPr>
              <a:t>none</a:t>
            </a:r>
            <a:endParaRPr lang="en-US" sz="3600" b="1" dirty="0">
              <a:solidFill>
                <a:srgbClr val="7030A0"/>
              </a:solidFill>
              <a:latin typeface="Museo 300" panose="02000000000000000000" pitchFamily="50" charset="0"/>
            </a:endParaRPr>
          </a:p>
        </p:txBody>
      </p:sp>
      <p:sp>
        <p:nvSpPr>
          <p:cNvPr id="14" name="Freeform 13"/>
          <p:cNvSpPr/>
          <p:nvPr/>
        </p:nvSpPr>
        <p:spPr>
          <a:xfrm>
            <a:off x="7089578" y="3656156"/>
            <a:ext cx="1922647" cy="754531"/>
          </a:xfrm>
          <a:custGeom>
            <a:avLst/>
            <a:gdLst>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2425 h 352425"/>
              <a:gd name="connsiteX1" fmla="*/ 1476375 w 1476375"/>
              <a:gd name="connsiteY1" fmla="*/ 0 h 352425"/>
              <a:gd name="connsiteX0" fmla="*/ 0 w 1476375"/>
              <a:gd name="connsiteY0" fmla="*/ 359588 h 359588"/>
              <a:gd name="connsiteX1" fmla="*/ 1476375 w 1476375"/>
              <a:gd name="connsiteY1" fmla="*/ 7163 h 359588"/>
              <a:gd name="connsiteX0" fmla="*/ 0 w 1476375"/>
              <a:gd name="connsiteY0" fmla="*/ 361821 h 361821"/>
              <a:gd name="connsiteX1" fmla="*/ 1476375 w 1476375"/>
              <a:gd name="connsiteY1" fmla="*/ 9396 h 361821"/>
              <a:gd name="connsiteX0" fmla="*/ 0 w 752475"/>
              <a:gd name="connsiteY0" fmla="*/ 315223 h 315223"/>
              <a:gd name="connsiteX1" fmla="*/ 752475 w 752475"/>
              <a:gd name="connsiteY1" fmla="*/ 15185 h 315223"/>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52475"/>
              <a:gd name="connsiteY0" fmla="*/ 300038 h 300038"/>
              <a:gd name="connsiteX1" fmla="*/ 752475 w 752475"/>
              <a:gd name="connsiteY1" fmla="*/ 0 h 300038"/>
              <a:gd name="connsiteX0" fmla="*/ 0 w 733019"/>
              <a:gd name="connsiteY0" fmla="*/ 73773 h 73773"/>
              <a:gd name="connsiteX1" fmla="*/ 733019 w 733019"/>
              <a:gd name="connsiteY1" fmla="*/ 46110 h 73773"/>
              <a:gd name="connsiteX0" fmla="*/ 0 w 3445739"/>
              <a:gd name="connsiteY0" fmla="*/ 24311 h 469116"/>
              <a:gd name="connsiteX1" fmla="*/ 3445739 w 3445739"/>
              <a:gd name="connsiteY1" fmla="*/ 469088 h 469116"/>
              <a:gd name="connsiteX0" fmla="*/ 0 w 3445739"/>
              <a:gd name="connsiteY0" fmla="*/ 412029 h 856820"/>
              <a:gd name="connsiteX1" fmla="*/ 1669226 w 3445739"/>
              <a:gd name="connsiteY1" fmla="*/ 61458 h 856820"/>
              <a:gd name="connsiteX2" fmla="*/ 3445739 w 3445739"/>
              <a:gd name="connsiteY2" fmla="*/ 856806 h 856820"/>
              <a:gd name="connsiteX0" fmla="*/ 0 w 3445739"/>
              <a:gd name="connsiteY0" fmla="*/ 157938 h 602734"/>
              <a:gd name="connsiteX1" fmla="*/ 1471106 w 3445739"/>
              <a:gd name="connsiteY1" fmla="*/ 76607 h 602734"/>
              <a:gd name="connsiteX2" fmla="*/ 3445739 w 3445739"/>
              <a:gd name="connsiteY2" fmla="*/ 602715 h 602734"/>
              <a:gd name="connsiteX0" fmla="*/ 0 w 3445739"/>
              <a:gd name="connsiteY0" fmla="*/ 157938 h 602734"/>
              <a:gd name="connsiteX1" fmla="*/ 1471106 w 3445739"/>
              <a:gd name="connsiteY1" fmla="*/ 76607 h 602734"/>
              <a:gd name="connsiteX2" fmla="*/ 3445739 w 3445739"/>
              <a:gd name="connsiteY2" fmla="*/ 602715 h 602734"/>
              <a:gd name="connsiteX0" fmla="*/ 0 w 3445739"/>
              <a:gd name="connsiteY0" fmla="*/ 88498 h 533302"/>
              <a:gd name="connsiteX1" fmla="*/ 1471106 w 3445739"/>
              <a:gd name="connsiteY1" fmla="*/ 7167 h 533302"/>
              <a:gd name="connsiteX2" fmla="*/ 3445739 w 3445739"/>
              <a:gd name="connsiteY2" fmla="*/ 533275 h 533302"/>
              <a:gd name="connsiteX0" fmla="*/ 0 w 3445739"/>
              <a:gd name="connsiteY0" fmla="*/ 0 h 444817"/>
              <a:gd name="connsiteX1" fmla="*/ 1806386 w 3445739"/>
              <a:gd name="connsiteY1" fmla="*/ 116789 h 444817"/>
              <a:gd name="connsiteX2" fmla="*/ 3445739 w 3445739"/>
              <a:gd name="connsiteY2" fmla="*/ 444777 h 444817"/>
              <a:gd name="connsiteX0" fmla="*/ 0 w 3445739"/>
              <a:gd name="connsiteY0" fmla="*/ 0 h 444817"/>
              <a:gd name="connsiteX1" fmla="*/ 1806386 w 3445739"/>
              <a:gd name="connsiteY1" fmla="*/ 116789 h 444817"/>
              <a:gd name="connsiteX2" fmla="*/ 3445739 w 3445739"/>
              <a:gd name="connsiteY2" fmla="*/ 444777 h 444817"/>
              <a:gd name="connsiteX0" fmla="*/ 0 w 3445739"/>
              <a:gd name="connsiteY0" fmla="*/ 0 h 444802"/>
              <a:gd name="connsiteX1" fmla="*/ 1806386 w 3445739"/>
              <a:gd name="connsiteY1" fmla="*/ 116789 h 444802"/>
              <a:gd name="connsiteX2" fmla="*/ 3445739 w 3445739"/>
              <a:gd name="connsiteY2" fmla="*/ 444777 h 444802"/>
              <a:gd name="connsiteX0" fmla="*/ 0 w 3445739"/>
              <a:gd name="connsiteY0" fmla="*/ 0 h 444802"/>
              <a:gd name="connsiteX1" fmla="*/ 2177226 w 3445739"/>
              <a:gd name="connsiteY1" fmla="*/ 116789 h 444802"/>
              <a:gd name="connsiteX2" fmla="*/ 3445739 w 3445739"/>
              <a:gd name="connsiteY2" fmla="*/ 444777 h 444802"/>
              <a:gd name="connsiteX0" fmla="*/ 0 w 3445739"/>
              <a:gd name="connsiteY0" fmla="*/ 0 h 444777"/>
              <a:gd name="connsiteX1" fmla="*/ 2177226 w 3445739"/>
              <a:gd name="connsiteY1" fmla="*/ 116789 h 444777"/>
              <a:gd name="connsiteX2" fmla="*/ 3445739 w 3445739"/>
              <a:gd name="connsiteY2" fmla="*/ 444777 h 444777"/>
              <a:gd name="connsiteX0" fmla="*/ 0 w 3374619"/>
              <a:gd name="connsiteY0" fmla="*/ 7558 h 350735"/>
              <a:gd name="connsiteX1" fmla="*/ 2106106 w 3374619"/>
              <a:gd name="connsiteY1" fmla="*/ 22747 h 350735"/>
              <a:gd name="connsiteX2" fmla="*/ 3374619 w 3374619"/>
              <a:gd name="connsiteY2" fmla="*/ 350735 h 350735"/>
              <a:gd name="connsiteX0" fmla="*/ 0 w 3374619"/>
              <a:gd name="connsiteY0" fmla="*/ 0 h 343177"/>
              <a:gd name="connsiteX1" fmla="*/ 2106106 w 3374619"/>
              <a:gd name="connsiteY1" fmla="*/ 15189 h 343177"/>
              <a:gd name="connsiteX2" fmla="*/ 3374619 w 3374619"/>
              <a:gd name="connsiteY2" fmla="*/ 343177 h 343177"/>
              <a:gd name="connsiteX0" fmla="*/ 0 w 3516859"/>
              <a:gd name="connsiteY0" fmla="*/ 0 h 343177"/>
              <a:gd name="connsiteX1" fmla="*/ 2248346 w 3516859"/>
              <a:gd name="connsiteY1" fmla="*/ 15189 h 343177"/>
              <a:gd name="connsiteX2" fmla="*/ 3516859 w 3516859"/>
              <a:gd name="connsiteY2" fmla="*/ 343177 h 343177"/>
              <a:gd name="connsiteX0" fmla="*/ 0 w 3730219"/>
              <a:gd name="connsiteY0" fmla="*/ 0 h 333017"/>
              <a:gd name="connsiteX1" fmla="*/ 2248346 w 3730219"/>
              <a:gd name="connsiteY1" fmla="*/ 15189 h 333017"/>
              <a:gd name="connsiteX2" fmla="*/ 3730219 w 3730219"/>
              <a:gd name="connsiteY2" fmla="*/ 333017 h 333017"/>
              <a:gd name="connsiteX0" fmla="*/ 0 w 3730219"/>
              <a:gd name="connsiteY0" fmla="*/ 0 h 333017"/>
              <a:gd name="connsiteX1" fmla="*/ 2009586 w 3730219"/>
              <a:gd name="connsiteY1" fmla="*/ 81229 h 333017"/>
              <a:gd name="connsiteX2" fmla="*/ 3730219 w 3730219"/>
              <a:gd name="connsiteY2" fmla="*/ 333017 h 333017"/>
              <a:gd name="connsiteX0" fmla="*/ 0 w 3730219"/>
              <a:gd name="connsiteY0" fmla="*/ 0 h 333017"/>
              <a:gd name="connsiteX1" fmla="*/ 2009586 w 3730219"/>
              <a:gd name="connsiteY1" fmla="*/ 81229 h 333017"/>
              <a:gd name="connsiteX2" fmla="*/ 3730219 w 3730219"/>
              <a:gd name="connsiteY2" fmla="*/ 333017 h 333017"/>
              <a:gd name="connsiteX0" fmla="*/ 0 w 3349219"/>
              <a:gd name="connsiteY0" fmla="*/ 0 h 272057"/>
              <a:gd name="connsiteX1" fmla="*/ 1628586 w 3349219"/>
              <a:gd name="connsiteY1" fmla="*/ 20269 h 272057"/>
              <a:gd name="connsiteX2" fmla="*/ 3349219 w 3349219"/>
              <a:gd name="connsiteY2" fmla="*/ 272057 h 272057"/>
              <a:gd name="connsiteX0" fmla="*/ 0 w 3069819"/>
              <a:gd name="connsiteY0" fmla="*/ 0 h 287297"/>
              <a:gd name="connsiteX1" fmla="*/ 1628586 w 3069819"/>
              <a:gd name="connsiteY1" fmla="*/ 20269 h 287297"/>
              <a:gd name="connsiteX2" fmla="*/ 3069819 w 3069819"/>
              <a:gd name="connsiteY2" fmla="*/ 287297 h 287297"/>
              <a:gd name="connsiteX0" fmla="*/ 0 w 3125699"/>
              <a:gd name="connsiteY0" fmla="*/ 0 h 282217"/>
              <a:gd name="connsiteX1" fmla="*/ 1628586 w 3125699"/>
              <a:gd name="connsiteY1" fmla="*/ 20269 h 282217"/>
              <a:gd name="connsiteX2" fmla="*/ 3125699 w 3125699"/>
              <a:gd name="connsiteY2" fmla="*/ 282217 h 282217"/>
              <a:gd name="connsiteX0" fmla="*/ 0 w 3151099"/>
              <a:gd name="connsiteY0" fmla="*/ 0 h 133978"/>
              <a:gd name="connsiteX1" fmla="*/ 1628586 w 3151099"/>
              <a:gd name="connsiteY1" fmla="*/ 20269 h 133978"/>
              <a:gd name="connsiteX2" fmla="*/ 3151099 w 3151099"/>
              <a:gd name="connsiteY2" fmla="*/ 121350 h 133978"/>
              <a:gd name="connsiteX0" fmla="*/ 0 w 3151099"/>
              <a:gd name="connsiteY0" fmla="*/ 0 h 977341"/>
              <a:gd name="connsiteX1" fmla="*/ 1730186 w 3151099"/>
              <a:gd name="connsiteY1" fmla="*/ 977002 h 977341"/>
              <a:gd name="connsiteX2" fmla="*/ 3151099 w 3151099"/>
              <a:gd name="connsiteY2" fmla="*/ 121350 h 977341"/>
              <a:gd name="connsiteX0" fmla="*/ 0 w 1533966"/>
              <a:gd name="connsiteY0" fmla="*/ 90526 h 856207"/>
              <a:gd name="connsiteX1" fmla="*/ 113053 w 1533966"/>
              <a:gd name="connsiteY1" fmla="*/ 855862 h 856207"/>
              <a:gd name="connsiteX2" fmla="*/ 1533966 w 1533966"/>
              <a:gd name="connsiteY2" fmla="*/ 210 h 856207"/>
              <a:gd name="connsiteX0" fmla="*/ 227528 w 1761494"/>
              <a:gd name="connsiteY0" fmla="*/ 90526 h 856246"/>
              <a:gd name="connsiteX1" fmla="*/ 340581 w 1761494"/>
              <a:gd name="connsiteY1" fmla="*/ 855862 h 856246"/>
              <a:gd name="connsiteX2" fmla="*/ 1761494 w 1761494"/>
              <a:gd name="connsiteY2" fmla="*/ 210 h 856246"/>
              <a:gd name="connsiteX0" fmla="*/ 210649 w 1812348"/>
              <a:gd name="connsiteY0" fmla="*/ 65125 h 856051"/>
              <a:gd name="connsiteX1" fmla="*/ 391435 w 1812348"/>
              <a:gd name="connsiteY1" fmla="*/ 855861 h 856051"/>
              <a:gd name="connsiteX2" fmla="*/ 1812348 w 1812348"/>
              <a:gd name="connsiteY2" fmla="*/ 209 h 856051"/>
              <a:gd name="connsiteX0" fmla="*/ 320948 w 1922647"/>
              <a:gd name="connsiteY0" fmla="*/ 65151 h 754531"/>
              <a:gd name="connsiteX1" fmla="*/ 213867 w 1922647"/>
              <a:gd name="connsiteY1" fmla="*/ 754287 h 754531"/>
              <a:gd name="connsiteX2" fmla="*/ 1922647 w 1922647"/>
              <a:gd name="connsiteY2" fmla="*/ 235 h 754531"/>
            </a:gdLst>
            <a:ahLst/>
            <a:cxnLst>
              <a:cxn ang="0">
                <a:pos x="connsiteX0" y="connsiteY0"/>
              </a:cxn>
              <a:cxn ang="0">
                <a:pos x="connsiteX1" y="connsiteY1"/>
              </a:cxn>
              <a:cxn ang="0">
                <a:pos x="connsiteX2" y="connsiteY2"/>
              </a:cxn>
            </a:cxnLst>
            <a:rect l="l" t="t" r="r" b="b"/>
            <a:pathLst>
              <a:path w="1922647" h="754531">
                <a:moveTo>
                  <a:pt x="320948" y="65151"/>
                </a:moveTo>
                <a:cubicBezTo>
                  <a:pt x="-124748" y="415662"/>
                  <a:pt x="-53083" y="765106"/>
                  <a:pt x="213867" y="754287"/>
                </a:cubicBezTo>
                <a:cubicBezTo>
                  <a:pt x="480817" y="743468"/>
                  <a:pt x="634867" y="-15322"/>
                  <a:pt x="1922647" y="235"/>
                </a:cubicBezTo>
              </a:path>
            </a:pathLst>
          </a:custGeom>
          <a:noFill/>
          <a:ln w="50800" cap="rnd">
            <a:solidFill>
              <a:srgbClr val="A6192E"/>
            </a:solidFill>
            <a:round/>
            <a:headEnd type="triangle" w="med" len="lg"/>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seo 300" panose="02000000000000000000" pitchFamily="50" charset="0"/>
            </a:endParaRPr>
          </a:p>
        </p:txBody>
      </p:sp>
    </p:spTree>
    <p:extLst>
      <p:ext uri="{BB962C8B-B14F-4D97-AF65-F5344CB8AC3E}">
        <p14:creationId xmlns:p14="http://schemas.microsoft.com/office/powerpoint/2010/main" val="884212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0" grpId="1" animBg="1"/>
      <p:bldP spid="11" grpId="0" animBg="1"/>
      <p:bldP spid="11" grpId="1" animBg="1"/>
      <p:bldP spid="12" grpId="0" animBg="1"/>
      <p:bldP spid="12" grpId="1" animBg="1"/>
      <p:bldP spid="13" grpId="0"/>
      <p:bldP spid="13" grpId="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Blending</a:t>
            </a:r>
            <a:endParaRPr lang="en-US" dirty="0"/>
          </a:p>
        </p:txBody>
      </p:sp>
      <p:sp>
        <p:nvSpPr>
          <p:cNvPr id="3" name="Content Placeholder 2"/>
          <p:cNvSpPr>
            <a:spLocks noGrp="1"/>
          </p:cNvSpPr>
          <p:nvPr>
            <p:ph idx="1"/>
          </p:nvPr>
        </p:nvSpPr>
        <p:spPr/>
        <p:txBody>
          <a:bodyPr/>
          <a:lstStyle/>
          <a:p>
            <a:r>
              <a:rPr lang="en-US" b="0" dirty="0" smtClean="0"/>
              <a:t>Each part is affected by a single </a:t>
            </a:r>
            <a:r>
              <a:rPr lang="en-US" b="0" dirty="0" smtClean="0">
                <a:solidFill>
                  <a:srgbClr val="3B6369"/>
                </a:solidFill>
              </a:rPr>
              <a:t>“Blending operation“</a:t>
            </a:r>
          </a:p>
          <a:p>
            <a:endParaRPr lang="en-US" b="0" dirty="0" smtClean="0"/>
          </a:p>
          <a:p>
            <a:endParaRPr lang="en-US" b="0" dirty="0"/>
          </a:p>
          <a:p>
            <a:r>
              <a:rPr lang="en-US" b="0" dirty="0" smtClean="0"/>
              <a:t>A </a:t>
            </a:r>
            <a:r>
              <a:rPr lang="en-US" b="0" dirty="0" smtClean="0">
                <a:solidFill>
                  <a:srgbClr val="3B6369"/>
                </a:solidFill>
              </a:rPr>
              <a:t>“Blending path”</a:t>
            </a:r>
            <a:r>
              <a:rPr lang="en-US" b="0" dirty="0" smtClean="0"/>
              <a:t> is an ordered set of blending operations</a:t>
            </a:r>
          </a:p>
          <a:p>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29</a:t>
            </a:fld>
            <a:endParaRPr lang="en-US" dirty="0"/>
          </a:p>
        </p:txBody>
      </p:sp>
      <p:grpSp>
        <p:nvGrpSpPr>
          <p:cNvPr id="5" name="Group 4"/>
          <p:cNvGrpSpPr/>
          <p:nvPr/>
        </p:nvGrpSpPr>
        <p:grpSpPr>
          <a:xfrm>
            <a:off x="865986" y="3143391"/>
            <a:ext cx="2952749" cy="2083749"/>
            <a:chOff x="885363" y="2821915"/>
            <a:chExt cx="2952749" cy="2083749"/>
          </a:xfrm>
        </p:grpSpPr>
        <p:sp>
          <p:nvSpPr>
            <p:cNvPr id="6" name="Rounded Rectangle 5"/>
            <p:cNvSpPr/>
            <p:nvPr/>
          </p:nvSpPr>
          <p:spPr>
            <a:xfrm>
              <a:off x="885363" y="4721822"/>
              <a:ext cx="533400" cy="183842"/>
            </a:xfrm>
            <a:prstGeom prst="roundRect">
              <a:avLst>
                <a:gd name="adj" fmla="val 8216"/>
              </a:avLst>
            </a:prstGeom>
            <a:solidFill>
              <a:srgbClr val="40C71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7" name="Rounded Rectangle 6"/>
            <p:cNvSpPr/>
            <p:nvPr/>
          </p:nvSpPr>
          <p:spPr>
            <a:xfrm>
              <a:off x="1504487" y="4721822"/>
              <a:ext cx="533400" cy="183842"/>
            </a:xfrm>
            <a:prstGeom prst="roundRect">
              <a:avLst>
                <a:gd name="adj" fmla="val 8216"/>
              </a:avLst>
            </a:prstGeom>
            <a:solidFill>
              <a:srgbClr val="29AFD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8" name="Rounded Rectangle 7"/>
            <p:cNvSpPr/>
            <p:nvPr/>
          </p:nvSpPr>
          <p:spPr>
            <a:xfrm>
              <a:off x="2704637" y="4721822"/>
              <a:ext cx="533400" cy="183842"/>
            </a:xfrm>
            <a:prstGeom prst="roundRect">
              <a:avLst>
                <a:gd name="adj" fmla="val 8216"/>
              </a:avLst>
            </a:prstGeom>
            <a:solidFill>
              <a:srgbClr val="DF294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9" name="Rounded Rectangle 8"/>
            <p:cNvSpPr/>
            <p:nvPr/>
          </p:nvSpPr>
          <p:spPr>
            <a:xfrm>
              <a:off x="2114086" y="4721822"/>
              <a:ext cx="533400" cy="183842"/>
            </a:xfrm>
            <a:prstGeom prst="roundRect">
              <a:avLst>
                <a:gd name="adj" fmla="val 8216"/>
              </a:avLst>
            </a:prstGeom>
            <a:solidFill>
              <a:srgbClr val="24DFE4"/>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10" name="Rounded Rectangle 9"/>
            <p:cNvSpPr/>
            <p:nvPr/>
          </p:nvSpPr>
          <p:spPr>
            <a:xfrm>
              <a:off x="3304712" y="4721822"/>
              <a:ext cx="533400" cy="183842"/>
            </a:xfrm>
            <a:prstGeom prst="roundRect">
              <a:avLst>
                <a:gd name="adj" fmla="val 8216"/>
              </a:avLst>
            </a:prstGeom>
            <a:solidFill>
              <a:srgbClr val="E3A42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3198" y="2821915"/>
              <a:ext cx="1897520" cy="1897520"/>
            </a:xfrm>
            <a:prstGeom prst="rect">
              <a:avLst/>
            </a:prstGeom>
          </p:spPr>
        </p:pic>
      </p:grpSp>
      <p:grpSp>
        <p:nvGrpSpPr>
          <p:cNvPr id="12" name="Group 11"/>
          <p:cNvGrpSpPr/>
          <p:nvPr/>
        </p:nvGrpSpPr>
        <p:grpSpPr>
          <a:xfrm>
            <a:off x="4429160" y="4028035"/>
            <a:ext cx="2952749" cy="1889437"/>
            <a:chOff x="3936893" y="3967341"/>
            <a:chExt cx="2952749" cy="1889437"/>
          </a:xfrm>
        </p:grpSpPr>
        <p:sp>
          <p:nvSpPr>
            <p:cNvPr id="13" name="Rounded Rectangle 12"/>
            <p:cNvSpPr/>
            <p:nvPr/>
          </p:nvSpPr>
          <p:spPr>
            <a:xfrm>
              <a:off x="6356242" y="5672936"/>
              <a:ext cx="533400" cy="183842"/>
            </a:xfrm>
            <a:prstGeom prst="roundRect">
              <a:avLst>
                <a:gd name="adj" fmla="val 8216"/>
              </a:avLst>
            </a:prstGeom>
            <a:solidFill>
              <a:srgbClr val="40C71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14" name="Rounded Rectangle 13"/>
            <p:cNvSpPr/>
            <p:nvPr/>
          </p:nvSpPr>
          <p:spPr>
            <a:xfrm>
              <a:off x="4556017" y="5672936"/>
              <a:ext cx="533400" cy="183842"/>
            </a:xfrm>
            <a:prstGeom prst="roundRect">
              <a:avLst>
                <a:gd name="adj" fmla="val 8216"/>
              </a:avLst>
            </a:prstGeom>
            <a:solidFill>
              <a:srgbClr val="29AFD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15" name="Rounded Rectangle 14"/>
            <p:cNvSpPr/>
            <p:nvPr/>
          </p:nvSpPr>
          <p:spPr>
            <a:xfrm>
              <a:off x="5156092" y="5672936"/>
              <a:ext cx="533400" cy="183842"/>
            </a:xfrm>
            <a:prstGeom prst="roundRect">
              <a:avLst>
                <a:gd name="adj" fmla="val 8216"/>
              </a:avLst>
            </a:prstGeom>
            <a:solidFill>
              <a:srgbClr val="DF294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16" name="Rounded Rectangle 15"/>
            <p:cNvSpPr/>
            <p:nvPr/>
          </p:nvSpPr>
          <p:spPr>
            <a:xfrm>
              <a:off x="5756167" y="5672936"/>
              <a:ext cx="533400" cy="183842"/>
            </a:xfrm>
            <a:prstGeom prst="roundRect">
              <a:avLst>
                <a:gd name="adj" fmla="val 8216"/>
              </a:avLst>
            </a:prstGeom>
            <a:solidFill>
              <a:srgbClr val="24DFE4"/>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17" name="Rounded Rectangle 16"/>
            <p:cNvSpPr/>
            <p:nvPr/>
          </p:nvSpPr>
          <p:spPr>
            <a:xfrm>
              <a:off x="3936893" y="5672936"/>
              <a:ext cx="533400" cy="183842"/>
            </a:xfrm>
            <a:prstGeom prst="roundRect">
              <a:avLst>
                <a:gd name="adj" fmla="val 8216"/>
              </a:avLst>
            </a:prstGeom>
            <a:solidFill>
              <a:srgbClr val="E3A42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pic>
          <p:nvPicPr>
            <p:cNvPr id="18" name="Picture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8125" y="3967341"/>
              <a:ext cx="1848222" cy="1848222"/>
            </a:xfrm>
            <a:prstGeom prst="rect">
              <a:avLst/>
            </a:prstGeom>
          </p:spPr>
        </p:pic>
      </p:grpSp>
      <p:grpSp>
        <p:nvGrpSpPr>
          <p:cNvPr id="19" name="Group 18"/>
          <p:cNvGrpSpPr/>
          <p:nvPr/>
        </p:nvGrpSpPr>
        <p:grpSpPr>
          <a:xfrm>
            <a:off x="7990271" y="3287167"/>
            <a:ext cx="2966920" cy="1973046"/>
            <a:chOff x="7645249" y="2830113"/>
            <a:chExt cx="2966920" cy="1973046"/>
          </a:xfrm>
        </p:grpSpPr>
        <p:sp>
          <p:nvSpPr>
            <p:cNvPr id="20" name="Rounded Rectangle 19"/>
            <p:cNvSpPr/>
            <p:nvPr/>
          </p:nvSpPr>
          <p:spPr>
            <a:xfrm>
              <a:off x="8878619" y="4619317"/>
              <a:ext cx="533400" cy="183842"/>
            </a:xfrm>
            <a:prstGeom prst="roundRect">
              <a:avLst>
                <a:gd name="adj" fmla="val 8216"/>
              </a:avLst>
            </a:prstGeom>
            <a:solidFill>
              <a:srgbClr val="40C71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21" name="Rounded Rectangle 20"/>
            <p:cNvSpPr/>
            <p:nvPr/>
          </p:nvSpPr>
          <p:spPr>
            <a:xfrm>
              <a:off x="10078769" y="4619317"/>
              <a:ext cx="533400" cy="183842"/>
            </a:xfrm>
            <a:prstGeom prst="roundRect">
              <a:avLst>
                <a:gd name="adj" fmla="val 8216"/>
              </a:avLst>
            </a:prstGeom>
            <a:solidFill>
              <a:srgbClr val="29AFD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22" name="Rounded Rectangle 21"/>
            <p:cNvSpPr/>
            <p:nvPr/>
          </p:nvSpPr>
          <p:spPr>
            <a:xfrm>
              <a:off x="7645249" y="4619317"/>
              <a:ext cx="533400" cy="183842"/>
            </a:xfrm>
            <a:prstGeom prst="roundRect">
              <a:avLst>
                <a:gd name="adj" fmla="val 8216"/>
              </a:avLst>
            </a:prstGeom>
            <a:solidFill>
              <a:srgbClr val="DF294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23" name="Rounded Rectangle 22"/>
            <p:cNvSpPr/>
            <p:nvPr/>
          </p:nvSpPr>
          <p:spPr>
            <a:xfrm>
              <a:off x="9478694" y="4619317"/>
              <a:ext cx="533400" cy="183842"/>
            </a:xfrm>
            <a:prstGeom prst="roundRect">
              <a:avLst>
                <a:gd name="adj" fmla="val 8216"/>
              </a:avLst>
            </a:prstGeom>
            <a:solidFill>
              <a:srgbClr val="24DFE4"/>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sp>
          <p:nvSpPr>
            <p:cNvPr id="24" name="Rounded Rectangle 23"/>
            <p:cNvSpPr/>
            <p:nvPr/>
          </p:nvSpPr>
          <p:spPr>
            <a:xfrm>
              <a:off x="8271225" y="4619317"/>
              <a:ext cx="533400" cy="183842"/>
            </a:xfrm>
            <a:prstGeom prst="roundRect">
              <a:avLst>
                <a:gd name="adj" fmla="val 8216"/>
              </a:avLst>
            </a:prstGeom>
            <a:solidFill>
              <a:srgbClr val="E3A42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p>
          </p:txBody>
        </p:sp>
        <p:pic>
          <p:nvPicPr>
            <p:cNvPr id="25" name="Pictur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5324" y="2830113"/>
              <a:ext cx="1881125" cy="1881125"/>
            </a:xfrm>
            <a:prstGeom prst="rect">
              <a:avLst/>
            </a:prstGeom>
          </p:spPr>
        </p:pic>
      </p:grpSp>
      <p:sp>
        <p:nvSpPr>
          <p:cNvPr id="26" name="Rounded Rectangle 25"/>
          <p:cNvSpPr/>
          <p:nvPr/>
        </p:nvSpPr>
        <p:spPr>
          <a:xfrm>
            <a:off x="1282172" y="1829414"/>
            <a:ext cx="1481138" cy="510489"/>
          </a:xfrm>
          <a:prstGeom prst="roundRect">
            <a:avLst>
              <a:gd name="adj" fmla="val 8216"/>
            </a:avLst>
          </a:prstGeom>
          <a:solidFill>
            <a:srgbClr val="40C71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smtClean="0"/>
              <a:t>MORPH</a:t>
            </a:r>
            <a:endParaRPr lang="en-US" sz="2000" dirty="0"/>
          </a:p>
        </p:txBody>
      </p:sp>
      <p:sp>
        <p:nvSpPr>
          <p:cNvPr id="27" name="Rounded Rectangle 26"/>
          <p:cNvSpPr/>
          <p:nvPr/>
        </p:nvSpPr>
        <p:spPr>
          <a:xfrm>
            <a:off x="3215747" y="1829414"/>
            <a:ext cx="1481138" cy="510489"/>
          </a:xfrm>
          <a:prstGeom prst="roundRect">
            <a:avLst>
              <a:gd name="adj" fmla="val 8216"/>
            </a:avLst>
          </a:prstGeom>
          <a:solidFill>
            <a:srgbClr val="29AFD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smtClean="0"/>
              <a:t>GROW</a:t>
            </a:r>
            <a:endParaRPr lang="en-US" sz="2000" dirty="0"/>
          </a:p>
        </p:txBody>
      </p:sp>
      <p:sp>
        <p:nvSpPr>
          <p:cNvPr id="28" name="Rounded Rectangle 27"/>
          <p:cNvSpPr/>
          <p:nvPr/>
        </p:nvSpPr>
        <p:spPr>
          <a:xfrm>
            <a:off x="5149322" y="1823619"/>
            <a:ext cx="1481138" cy="510489"/>
          </a:xfrm>
          <a:prstGeom prst="roundRect">
            <a:avLst>
              <a:gd name="adj" fmla="val 8216"/>
            </a:avLst>
          </a:prstGeom>
          <a:solidFill>
            <a:srgbClr val="DF2943"/>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smtClean="0"/>
              <a:t>SHRINK</a:t>
            </a:r>
            <a:endParaRPr lang="en-US" sz="2000" dirty="0"/>
          </a:p>
        </p:txBody>
      </p:sp>
      <p:sp>
        <p:nvSpPr>
          <p:cNvPr id="29" name="Rounded Rectangle 28"/>
          <p:cNvSpPr/>
          <p:nvPr/>
        </p:nvSpPr>
        <p:spPr>
          <a:xfrm>
            <a:off x="7082897" y="1823619"/>
            <a:ext cx="1481138" cy="510489"/>
          </a:xfrm>
          <a:prstGeom prst="roundRect">
            <a:avLst>
              <a:gd name="adj" fmla="val 8216"/>
            </a:avLst>
          </a:prstGeom>
          <a:solidFill>
            <a:srgbClr val="24DFE4"/>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smtClean="0"/>
              <a:t>SPLIT</a:t>
            </a:r>
            <a:endParaRPr lang="en-US" sz="2000" dirty="0"/>
          </a:p>
        </p:txBody>
      </p:sp>
      <p:sp>
        <p:nvSpPr>
          <p:cNvPr id="30" name="Rounded Rectangle 29"/>
          <p:cNvSpPr/>
          <p:nvPr/>
        </p:nvSpPr>
        <p:spPr>
          <a:xfrm>
            <a:off x="9016472" y="1823619"/>
            <a:ext cx="1481138" cy="510489"/>
          </a:xfrm>
          <a:prstGeom prst="roundRect">
            <a:avLst>
              <a:gd name="adj" fmla="val 8216"/>
            </a:avLst>
          </a:prstGeom>
          <a:solidFill>
            <a:srgbClr val="E3A42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smtClean="0"/>
              <a:t>MERGE</a:t>
            </a:r>
            <a:endParaRPr lang="en-US" sz="2000" dirty="0"/>
          </a:p>
        </p:txBody>
      </p:sp>
    </p:spTree>
    <p:extLst>
      <p:ext uri="{BB962C8B-B14F-4D97-AF65-F5344CB8AC3E}">
        <p14:creationId xmlns:p14="http://schemas.microsoft.com/office/powerpoint/2010/main" val="3218112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anim calcmode="lin" valueType="num">
                                      <p:cBhvr>
                                        <p:cTn id="8" dur="250" fill="hold"/>
                                        <p:tgtEl>
                                          <p:spTgt spid="26"/>
                                        </p:tgtEl>
                                        <p:attrNameLst>
                                          <p:attrName>ppt_x</p:attrName>
                                        </p:attrNameLst>
                                      </p:cBhvr>
                                      <p:tavLst>
                                        <p:tav tm="0">
                                          <p:val>
                                            <p:strVal val="#ppt_x"/>
                                          </p:val>
                                        </p:tav>
                                        <p:tav tm="100000">
                                          <p:val>
                                            <p:strVal val="#ppt_x"/>
                                          </p:val>
                                        </p:tav>
                                      </p:tavLst>
                                    </p:anim>
                                    <p:anim calcmode="lin" valueType="num">
                                      <p:cBhvr>
                                        <p:cTn id="9" dur="2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
                                        <p:tgtEl>
                                          <p:spTgt spid="27"/>
                                        </p:tgtEl>
                                      </p:cBhvr>
                                    </p:animEffect>
                                    <p:anim calcmode="lin" valueType="num">
                                      <p:cBhvr>
                                        <p:cTn id="14" dur="100" fill="hold"/>
                                        <p:tgtEl>
                                          <p:spTgt spid="27"/>
                                        </p:tgtEl>
                                        <p:attrNameLst>
                                          <p:attrName>ppt_x</p:attrName>
                                        </p:attrNameLst>
                                      </p:cBhvr>
                                      <p:tavLst>
                                        <p:tav tm="0">
                                          <p:val>
                                            <p:strVal val="#ppt_x"/>
                                          </p:val>
                                        </p:tav>
                                        <p:tav tm="100000">
                                          <p:val>
                                            <p:strVal val="#ppt_x"/>
                                          </p:val>
                                        </p:tav>
                                      </p:tavLst>
                                    </p:anim>
                                    <p:anim calcmode="lin" valueType="num">
                                      <p:cBhvr>
                                        <p:cTn id="15" dur="1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35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
                                        <p:tgtEl>
                                          <p:spTgt spid="28"/>
                                        </p:tgtEl>
                                      </p:cBhvr>
                                    </p:animEffect>
                                    <p:anim calcmode="lin" valueType="num">
                                      <p:cBhvr>
                                        <p:cTn id="20" dur="100" fill="hold"/>
                                        <p:tgtEl>
                                          <p:spTgt spid="28"/>
                                        </p:tgtEl>
                                        <p:attrNameLst>
                                          <p:attrName>ppt_x</p:attrName>
                                        </p:attrNameLst>
                                      </p:cBhvr>
                                      <p:tavLst>
                                        <p:tav tm="0">
                                          <p:val>
                                            <p:strVal val="#ppt_x"/>
                                          </p:val>
                                        </p:tav>
                                        <p:tav tm="100000">
                                          <p:val>
                                            <p:strVal val="#ppt_x"/>
                                          </p:val>
                                        </p:tav>
                                      </p:tavLst>
                                    </p:anim>
                                    <p:anim calcmode="lin" valueType="num">
                                      <p:cBhvr>
                                        <p:cTn id="21" dur="1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45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
                                        <p:tgtEl>
                                          <p:spTgt spid="29"/>
                                        </p:tgtEl>
                                      </p:cBhvr>
                                    </p:animEffect>
                                    <p:anim calcmode="lin" valueType="num">
                                      <p:cBhvr>
                                        <p:cTn id="26" dur="100" fill="hold"/>
                                        <p:tgtEl>
                                          <p:spTgt spid="29"/>
                                        </p:tgtEl>
                                        <p:attrNameLst>
                                          <p:attrName>ppt_x</p:attrName>
                                        </p:attrNameLst>
                                      </p:cBhvr>
                                      <p:tavLst>
                                        <p:tav tm="0">
                                          <p:val>
                                            <p:strVal val="#ppt_x"/>
                                          </p:val>
                                        </p:tav>
                                        <p:tav tm="100000">
                                          <p:val>
                                            <p:strVal val="#ppt_x"/>
                                          </p:val>
                                        </p:tav>
                                      </p:tavLst>
                                    </p:anim>
                                    <p:anim calcmode="lin" valueType="num">
                                      <p:cBhvr>
                                        <p:cTn id="27" dur="1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550"/>
                            </p:stCondLst>
                            <p:childTnLst>
                              <p:par>
                                <p:cTn id="29" presetID="42"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
                                        <p:tgtEl>
                                          <p:spTgt spid="30"/>
                                        </p:tgtEl>
                                      </p:cBhvr>
                                    </p:animEffect>
                                    <p:anim calcmode="lin" valueType="num">
                                      <p:cBhvr>
                                        <p:cTn id="32" dur="100" fill="hold"/>
                                        <p:tgtEl>
                                          <p:spTgt spid="30"/>
                                        </p:tgtEl>
                                        <p:attrNameLst>
                                          <p:attrName>ppt_x</p:attrName>
                                        </p:attrNameLst>
                                      </p:cBhvr>
                                      <p:tavLst>
                                        <p:tav tm="0">
                                          <p:val>
                                            <p:strVal val="#ppt_x"/>
                                          </p:val>
                                        </p:tav>
                                        <p:tav tm="100000">
                                          <p:val>
                                            <p:strVal val="#ppt_x"/>
                                          </p:val>
                                        </p:tav>
                                      </p:tavLst>
                                    </p:anim>
                                    <p:anim calcmode="lin" valueType="num">
                                      <p:cBhvr>
                                        <p:cTn id="33" dur="1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50"/>
                                        <p:tgtEl>
                                          <p:spTgt spid="5"/>
                                        </p:tgtEl>
                                      </p:cBhvr>
                                    </p:animEffect>
                                  </p:childTnLst>
                                </p:cTn>
                              </p:par>
                            </p:childTnLst>
                          </p:cTn>
                        </p:par>
                        <p:par>
                          <p:cTn id="39" fill="hold">
                            <p:stCondLst>
                              <p:cond delay="25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ouble Wave 36"/>
          <p:cNvSpPr/>
          <p:nvPr/>
        </p:nvSpPr>
        <p:spPr>
          <a:xfrm>
            <a:off x="4559281" y="2148260"/>
            <a:ext cx="2520602" cy="406632"/>
          </a:xfrm>
          <a:custGeom>
            <a:avLst/>
            <a:gdLst>
              <a:gd name="connsiteX0" fmla="*/ 0 w 838968"/>
              <a:gd name="connsiteY0" fmla="*/ 25003 h 400050"/>
              <a:gd name="connsiteX1" fmla="*/ 419484 w 838968"/>
              <a:gd name="connsiteY1" fmla="*/ 25003 h 400050"/>
              <a:gd name="connsiteX2" fmla="*/ 838968 w 838968"/>
              <a:gd name="connsiteY2" fmla="*/ 25003 h 400050"/>
              <a:gd name="connsiteX3" fmla="*/ 838968 w 838968"/>
              <a:gd name="connsiteY3" fmla="*/ 375047 h 400050"/>
              <a:gd name="connsiteX4" fmla="*/ 419484 w 838968"/>
              <a:gd name="connsiteY4" fmla="*/ 375047 h 400050"/>
              <a:gd name="connsiteX5" fmla="*/ 0 w 838968"/>
              <a:gd name="connsiteY5" fmla="*/ 375047 h 400050"/>
              <a:gd name="connsiteX6" fmla="*/ 0 w 838968"/>
              <a:gd name="connsiteY6" fmla="*/ 25003 h 400050"/>
              <a:gd name="connsiteX0" fmla="*/ 0 w 838968"/>
              <a:gd name="connsiteY0" fmla="*/ 24060 h 397116"/>
              <a:gd name="connsiteX1" fmla="*/ 419484 w 838968"/>
              <a:gd name="connsiteY1" fmla="*/ 24060 h 397116"/>
              <a:gd name="connsiteX2" fmla="*/ 838968 w 838968"/>
              <a:gd name="connsiteY2" fmla="*/ 24060 h 397116"/>
              <a:gd name="connsiteX3" fmla="*/ 838968 w 838968"/>
              <a:gd name="connsiteY3" fmla="*/ 374104 h 397116"/>
              <a:gd name="connsiteX4" fmla="*/ 476634 w 838968"/>
              <a:gd name="connsiteY4" fmla="*/ 364579 h 397116"/>
              <a:gd name="connsiteX5" fmla="*/ 0 w 838968"/>
              <a:gd name="connsiteY5" fmla="*/ 374104 h 397116"/>
              <a:gd name="connsiteX6" fmla="*/ 0 w 838968"/>
              <a:gd name="connsiteY6" fmla="*/ 24060 h 39711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57150 w 896118"/>
              <a:gd name="connsiteY0" fmla="*/ 24060 h 409306"/>
              <a:gd name="connsiteX1" fmla="*/ 476634 w 896118"/>
              <a:gd name="connsiteY1" fmla="*/ 24060 h 409306"/>
              <a:gd name="connsiteX2" fmla="*/ 896118 w 896118"/>
              <a:gd name="connsiteY2" fmla="*/ 24060 h 409306"/>
              <a:gd name="connsiteX3" fmla="*/ 896118 w 896118"/>
              <a:gd name="connsiteY3" fmla="*/ 374104 h 409306"/>
              <a:gd name="connsiteX4" fmla="*/ 533784 w 896118"/>
              <a:gd name="connsiteY4" fmla="*/ 364579 h 409306"/>
              <a:gd name="connsiteX5" fmla="*/ 0 w 896118"/>
              <a:gd name="connsiteY5" fmla="*/ 374104 h 409306"/>
              <a:gd name="connsiteX6" fmla="*/ 57150 w 896118"/>
              <a:gd name="connsiteY6" fmla="*/ 24060 h 409306"/>
              <a:gd name="connsiteX0" fmla="*/ 57150 w 896118"/>
              <a:gd name="connsiteY0" fmla="*/ 43755 h 429001"/>
              <a:gd name="connsiteX1" fmla="*/ 896118 w 896118"/>
              <a:gd name="connsiteY1" fmla="*/ 43755 h 429001"/>
              <a:gd name="connsiteX2" fmla="*/ 896118 w 896118"/>
              <a:gd name="connsiteY2" fmla="*/ 393799 h 429001"/>
              <a:gd name="connsiteX3" fmla="*/ 533784 w 896118"/>
              <a:gd name="connsiteY3" fmla="*/ 384274 h 429001"/>
              <a:gd name="connsiteX4" fmla="*/ 0 w 896118"/>
              <a:gd name="connsiteY4" fmla="*/ 393799 h 429001"/>
              <a:gd name="connsiteX5" fmla="*/ 57150 w 896118"/>
              <a:gd name="connsiteY5" fmla="*/ 43755 h 429001"/>
              <a:gd name="connsiteX0" fmla="*/ 57150 w 896118"/>
              <a:gd name="connsiteY0" fmla="*/ 31996 h 417242"/>
              <a:gd name="connsiteX1" fmla="*/ 877068 w 896118"/>
              <a:gd name="connsiteY1" fmla="*/ 60571 h 417242"/>
              <a:gd name="connsiteX2" fmla="*/ 896118 w 896118"/>
              <a:gd name="connsiteY2" fmla="*/ 382040 h 417242"/>
              <a:gd name="connsiteX3" fmla="*/ 533784 w 896118"/>
              <a:gd name="connsiteY3" fmla="*/ 372515 h 417242"/>
              <a:gd name="connsiteX4" fmla="*/ 0 w 896118"/>
              <a:gd name="connsiteY4" fmla="*/ 382040 h 417242"/>
              <a:gd name="connsiteX5" fmla="*/ 57150 w 896118"/>
              <a:gd name="connsiteY5" fmla="*/ 31996 h 417242"/>
              <a:gd name="connsiteX0" fmla="*/ 57150 w 877068"/>
              <a:gd name="connsiteY0" fmla="*/ 31996 h 397725"/>
              <a:gd name="connsiteX1" fmla="*/ 877068 w 877068"/>
              <a:gd name="connsiteY1" fmla="*/ 60571 h 397725"/>
              <a:gd name="connsiteX2" fmla="*/ 829443 w 877068"/>
              <a:gd name="connsiteY2" fmla="*/ 343940 h 397725"/>
              <a:gd name="connsiteX3" fmla="*/ 533784 w 877068"/>
              <a:gd name="connsiteY3" fmla="*/ 372515 h 397725"/>
              <a:gd name="connsiteX4" fmla="*/ 0 w 877068"/>
              <a:gd name="connsiteY4" fmla="*/ 382040 h 397725"/>
              <a:gd name="connsiteX5" fmla="*/ 57150 w 877068"/>
              <a:gd name="connsiteY5" fmla="*/ 31996 h 397725"/>
              <a:gd name="connsiteX0" fmla="*/ 57150 w 877068"/>
              <a:gd name="connsiteY0" fmla="*/ 31996 h 407185"/>
              <a:gd name="connsiteX1" fmla="*/ 877068 w 877068"/>
              <a:gd name="connsiteY1" fmla="*/ 60571 h 407185"/>
              <a:gd name="connsiteX2" fmla="*/ 829443 w 877068"/>
              <a:gd name="connsiteY2" fmla="*/ 343940 h 407185"/>
              <a:gd name="connsiteX3" fmla="*/ 0 w 877068"/>
              <a:gd name="connsiteY3" fmla="*/ 382040 h 407185"/>
              <a:gd name="connsiteX4" fmla="*/ 57150 w 877068"/>
              <a:gd name="connsiteY4" fmla="*/ 31996 h 407185"/>
              <a:gd name="connsiteX0" fmla="*/ 57150 w 877068"/>
              <a:gd name="connsiteY0" fmla="*/ 31996 h 382040"/>
              <a:gd name="connsiteX1" fmla="*/ 877068 w 877068"/>
              <a:gd name="connsiteY1" fmla="*/ 60571 h 382040"/>
              <a:gd name="connsiteX2" fmla="*/ 829443 w 877068"/>
              <a:gd name="connsiteY2" fmla="*/ 343940 h 382040"/>
              <a:gd name="connsiteX3" fmla="*/ 0 w 877068"/>
              <a:gd name="connsiteY3" fmla="*/ 382040 h 382040"/>
              <a:gd name="connsiteX4" fmla="*/ 57150 w 877068"/>
              <a:gd name="connsiteY4" fmla="*/ 31996 h 382040"/>
              <a:gd name="connsiteX0" fmla="*/ 57150 w 877068"/>
              <a:gd name="connsiteY0" fmla="*/ 43756 h 365225"/>
              <a:gd name="connsiteX1" fmla="*/ 877068 w 877068"/>
              <a:gd name="connsiteY1" fmla="*/ 43756 h 365225"/>
              <a:gd name="connsiteX2" fmla="*/ 829443 w 877068"/>
              <a:gd name="connsiteY2" fmla="*/ 327125 h 365225"/>
              <a:gd name="connsiteX3" fmla="*/ 0 w 877068"/>
              <a:gd name="connsiteY3" fmla="*/ 365225 h 365225"/>
              <a:gd name="connsiteX4" fmla="*/ 57150 w 877068"/>
              <a:gd name="connsiteY4" fmla="*/ 43756 h 365225"/>
              <a:gd name="connsiteX0" fmla="*/ 57150 w 877068"/>
              <a:gd name="connsiteY0" fmla="*/ 36955 h 358424"/>
              <a:gd name="connsiteX1" fmla="*/ 877068 w 877068"/>
              <a:gd name="connsiteY1" fmla="*/ 36955 h 358424"/>
              <a:gd name="connsiteX2" fmla="*/ 829443 w 877068"/>
              <a:gd name="connsiteY2" fmla="*/ 320324 h 358424"/>
              <a:gd name="connsiteX3" fmla="*/ 0 w 877068"/>
              <a:gd name="connsiteY3" fmla="*/ 358424 h 358424"/>
              <a:gd name="connsiteX4" fmla="*/ 57150 w 877068"/>
              <a:gd name="connsiteY4" fmla="*/ 36955 h 358424"/>
              <a:gd name="connsiteX0" fmla="*/ 0 w 819918"/>
              <a:gd name="connsiteY0" fmla="*/ 36955 h 334992"/>
              <a:gd name="connsiteX1" fmla="*/ 819918 w 819918"/>
              <a:gd name="connsiteY1" fmla="*/ 36955 h 334992"/>
              <a:gd name="connsiteX2" fmla="*/ 772293 w 819918"/>
              <a:gd name="connsiteY2" fmla="*/ 320324 h 334992"/>
              <a:gd name="connsiteX3" fmla="*/ 0 w 819918"/>
              <a:gd name="connsiteY3" fmla="*/ 329849 h 334992"/>
              <a:gd name="connsiteX4" fmla="*/ 0 w 819918"/>
              <a:gd name="connsiteY4" fmla="*/ 36955 h 334992"/>
              <a:gd name="connsiteX0" fmla="*/ 0 w 838968"/>
              <a:gd name="connsiteY0" fmla="*/ 55829 h 353866"/>
              <a:gd name="connsiteX1" fmla="*/ 838968 w 838968"/>
              <a:gd name="connsiteY1" fmla="*/ 27254 h 353866"/>
              <a:gd name="connsiteX2" fmla="*/ 772293 w 838968"/>
              <a:gd name="connsiteY2" fmla="*/ 339198 h 353866"/>
              <a:gd name="connsiteX3" fmla="*/ 0 w 838968"/>
              <a:gd name="connsiteY3" fmla="*/ 348723 h 353866"/>
              <a:gd name="connsiteX4" fmla="*/ 0 w 838968"/>
              <a:gd name="connsiteY4" fmla="*/ 55829 h 3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968" h="353866">
                <a:moveTo>
                  <a:pt x="0" y="55829"/>
                </a:moveTo>
                <a:cubicBezTo>
                  <a:pt x="225553" y="16538"/>
                  <a:pt x="699140" y="-31087"/>
                  <a:pt x="838968" y="27254"/>
                </a:cubicBezTo>
                <a:lnTo>
                  <a:pt x="772293" y="339198"/>
                </a:lnTo>
                <a:cubicBezTo>
                  <a:pt x="626115" y="392776"/>
                  <a:pt x="185865" y="276889"/>
                  <a:pt x="0" y="348723"/>
                </a:cubicBezTo>
                <a:lnTo>
                  <a:pt x="0" y="55829"/>
                </a:lnTo>
                <a:close/>
              </a:path>
            </a:pathLst>
          </a:custGeom>
          <a:solidFill>
            <a:srgbClr val="FFF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Motivation</a:t>
            </a:r>
          </a:p>
        </p:txBody>
      </p:sp>
      <p:sp>
        <p:nvSpPr>
          <p:cNvPr id="4" name="Slide Number Placeholder 3"/>
          <p:cNvSpPr>
            <a:spLocks noGrp="1"/>
          </p:cNvSpPr>
          <p:nvPr>
            <p:ph type="sldNum" sz="quarter" idx="12"/>
          </p:nvPr>
        </p:nvSpPr>
        <p:spPr/>
        <p:txBody>
          <a:bodyPr/>
          <a:lstStyle/>
          <a:p>
            <a:fld id="{4864194A-5C42-46BD-9B44-5762C902972D}" type="slidenum">
              <a:rPr lang="en-US" smtClean="0"/>
              <a:pPr/>
              <a:t>3</a:t>
            </a:fld>
            <a:endParaRPr lang="en-US" dirty="0"/>
          </a:p>
        </p:txBody>
      </p:sp>
      <p:sp>
        <p:nvSpPr>
          <p:cNvPr id="5" name="Content Placeholder 12"/>
          <p:cNvSpPr txBox="1">
            <a:spLocks/>
          </p:cNvSpPr>
          <p:nvPr/>
        </p:nvSpPr>
        <p:spPr>
          <a:xfrm>
            <a:off x="1509032" y="1133022"/>
            <a:ext cx="10141403" cy="4993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lumMod val="75000"/>
                    <a:lumOff val="25000"/>
                  </a:schemeClr>
                </a:solidFill>
                <a:latin typeface="Museo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b="0" dirty="0" smtClean="0">
                <a:latin typeface="+mj-lt"/>
              </a:rPr>
              <a:t>Previous methods recombine or shuffle</a:t>
            </a:r>
          </a:p>
          <a:p>
            <a:pPr marL="0" indent="0">
              <a:lnSpc>
                <a:spcPct val="150000"/>
              </a:lnSpc>
              <a:buFont typeface="Arial" panose="020B0604020202020204" pitchFamily="34" charset="0"/>
              <a:buNone/>
            </a:pPr>
            <a:r>
              <a:rPr lang="en-US" b="0" dirty="0" smtClean="0">
                <a:latin typeface="+mj-lt"/>
              </a:rPr>
              <a:t>Key problem: finding compatible parts or combinations</a:t>
            </a:r>
            <a:endParaRPr lang="en-US" b="0" dirty="0">
              <a:latin typeface="+mj-l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300" y="1233917"/>
            <a:ext cx="772762" cy="64607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300" y="2029803"/>
            <a:ext cx="769732" cy="643546"/>
          </a:xfrm>
          <a:prstGeom prst="rect">
            <a:avLst/>
          </a:prstGeom>
        </p:spPr>
      </p:pic>
      <p:grpSp>
        <p:nvGrpSpPr>
          <p:cNvPr id="26" name="Group 25"/>
          <p:cNvGrpSpPr/>
          <p:nvPr/>
        </p:nvGrpSpPr>
        <p:grpSpPr>
          <a:xfrm>
            <a:off x="1029164" y="2970507"/>
            <a:ext cx="10093032" cy="2737689"/>
            <a:chOff x="1049484" y="2990827"/>
            <a:chExt cx="10093032" cy="2737689"/>
          </a:xfrm>
        </p:grpSpPr>
        <p:grpSp>
          <p:nvGrpSpPr>
            <p:cNvPr id="8" name="Group 7"/>
            <p:cNvGrpSpPr/>
            <p:nvPr/>
          </p:nvGrpSpPr>
          <p:grpSpPr>
            <a:xfrm>
              <a:off x="1049484" y="3037841"/>
              <a:ext cx="2517825" cy="2676574"/>
              <a:chOff x="370840" y="1788160"/>
              <a:chExt cx="2200718" cy="2339473"/>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840" y="1788160"/>
                <a:ext cx="2200718" cy="2339473"/>
              </a:xfrm>
              <a:prstGeom prst="rect">
                <a:avLst/>
              </a:prstGeom>
              <a:ln>
                <a:solidFill>
                  <a:schemeClr val="bg1">
                    <a:lumMod val="50000"/>
                  </a:schemeClr>
                </a:solidFill>
              </a:ln>
            </p:spPr>
          </p:pic>
          <p:sp>
            <p:nvSpPr>
              <p:cNvPr id="10" name="TextBox 9"/>
              <p:cNvSpPr txBox="1"/>
              <p:nvPr/>
            </p:nvSpPr>
            <p:spPr>
              <a:xfrm rot="16200000">
                <a:off x="1257394" y="2830116"/>
                <a:ext cx="2244628" cy="302955"/>
              </a:xfrm>
              <a:prstGeom prst="rect">
                <a:avLst/>
              </a:prstGeom>
              <a:solidFill>
                <a:schemeClr val="bg1"/>
              </a:solidFill>
            </p:spPr>
            <p:txBody>
              <a:bodyPr wrap="square" rtlCol="0">
                <a:spAutoFit/>
              </a:bodyPr>
              <a:lstStyle/>
              <a:p>
                <a:pPr algn="r"/>
                <a:r>
                  <a:rPr lang="en-US" sz="1600" dirty="0" smtClean="0">
                    <a:solidFill>
                      <a:srgbClr val="706962"/>
                    </a:solidFill>
                    <a:latin typeface="Trebuchet MS" panose="020B0603020202020204" pitchFamily="34" charset="0"/>
                  </a:rPr>
                  <a:t>[</a:t>
                </a:r>
                <a:r>
                  <a:rPr lang="en-CA" sz="1600" dirty="0" smtClean="0">
                    <a:solidFill>
                      <a:srgbClr val="706962"/>
                    </a:solidFill>
                    <a:latin typeface="Trebuchet MS" panose="020B0603020202020204" pitchFamily="34" charset="0"/>
                  </a:rPr>
                  <a:t>Funkhouser04</a:t>
                </a:r>
                <a:r>
                  <a:rPr lang="en-US" sz="1600" dirty="0" smtClean="0">
                    <a:solidFill>
                      <a:srgbClr val="706962"/>
                    </a:solidFill>
                    <a:latin typeface="Trebuchet MS" panose="020B0603020202020204" pitchFamily="34" charset="0"/>
                  </a:rPr>
                  <a:t>]</a:t>
                </a:r>
                <a:endParaRPr lang="en-US" sz="1600" dirty="0">
                  <a:solidFill>
                    <a:srgbClr val="706962"/>
                  </a:solidFill>
                  <a:latin typeface="Trebuchet MS" panose="020B0603020202020204" pitchFamily="34" charset="0"/>
                </a:endParaRPr>
              </a:p>
            </p:txBody>
          </p:sp>
        </p:grpSp>
        <p:grpSp>
          <p:nvGrpSpPr>
            <p:cNvPr id="15" name="Group 14"/>
            <p:cNvGrpSpPr/>
            <p:nvPr/>
          </p:nvGrpSpPr>
          <p:grpSpPr>
            <a:xfrm>
              <a:off x="8358038" y="2990827"/>
              <a:ext cx="2784478" cy="1441342"/>
              <a:chOff x="4974663" y="3084435"/>
              <a:chExt cx="4461284" cy="2309315"/>
            </a:xfrm>
          </p:grpSpPr>
          <p:grpSp>
            <p:nvGrpSpPr>
              <p:cNvPr id="11" name="Group 10"/>
              <p:cNvGrpSpPr/>
              <p:nvPr/>
            </p:nvGrpSpPr>
            <p:grpSpPr>
              <a:xfrm>
                <a:off x="4974663" y="3084435"/>
                <a:ext cx="4461284" cy="2309315"/>
                <a:chOff x="3778616" y="3751945"/>
                <a:chExt cx="3832478" cy="1983819"/>
              </a:xfrm>
            </p:grpSpPr>
            <p:sp>
              <p:nvSpPr>
                <p:cNvPr id="13" name="TextBox 12"/>
                <p:cNvSpPr txBox="1"/>
                <p:nvPr/>
              </p:nvSpPr>
              <p:spPr>
                <a:xfrm rot="16200000">
                  <a:off x="6428557" y="4553228"/>
                  <a:ext cx="1983819" cy="381254"/>
                </a:xfrm>
                <a:prstGeom prst="rect">
                  <a:avLst/>
                </a:prstGeom>
                <a:solidFill>
                  <a:schemeClr val="bg1"/>
                </a:solidFill>
              </p:spPr>
              <p:txBody>
                <a:bodyPr wrap="square" rtlCol="0">
                  <a:spAutoFit/>
                </a:bodyPr>
                <a:lstStyle/>
                <a:p>
                  <a:pPr algn="r"/>
                  <a:r>
                    <a:rPr lang="en-US" sz="1200" dirty="0" smtClean="0">
                      <a:solidFill>
                        <a:srgbClr val="706962"/>
                      </a:solidFill>
                      <a:latin typeface="Trebuchet MS" panose="020B0603020202020204" pitchFamily="34" charset="0"/>
                    </a:rPr>
                    <a:t>[Kalogerakis 12]</a:t>
                  </a:r>
                  <a:endParaRPr lang="en-US" sz="1200" dirty="0">
                    <a:solidFill>
                      <a:srgbClr val="706962"/>
                    </a:solidFill>
                    <a:latin typeface="Trebuchet MS" panose="020B0603020202020204" pitchFamily="34" charset="0"/>
                  </a:endParaRP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78616" y="3830634"/>
                  <a:ext cx="3524724" cy="1646926"/>
                </a:xfrm>
                <a:prstGeom prst="rect">
                  <a:avLst/>
                </a:prstGeom>
              </p:spPr>
            </p:pic>
          </p:grpSp>
          <p:sp>
            <p:nvSpPr>
              <p:cNvPr id="14" name="Rectangle 13"/>
              <p:cNvSpPr/>
              <p:nvPr/>
            </p:nvSpPr>
            <p:spPr>
              <a:xfrm>
                <a:off x="4974666" y="3159761"/>
                <a:ext cx="4448778" cy="1933420"/>
              </a:xfrm>
              <a:prstGeom prst="rect">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765469" y="3037840"/>
              <a:ext cx="4394411" cy="1238953"/>
              <a:chOff x="360680" y="4358157"/>
              <a:chExt cx="5222422" cy="1472401"/>
            </a:xfrm>
          </p:grpSpPr>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680" y="4358157"/>
                <a:ext cx="5222422" cy="1472401"/>
              </a:xfrm>
              <a:prstGeom prst="rect">
                <a:avLst/>
              </a:prstGeom>
              <a:ln>
                <a:solidFill>
                  <a:schemeClr val="bg1">
                    <a:lumMod val="50000"/>
                  </a:schemeClr>
                </a:solidFill>
              </a:ln>
            </p:spPr>
          </p:pic>
          <p:sp>
            <p:nvSpPr>
              <p:cNvPr id="18" name="TextBox 17"/>
              <p:cNvSpPr txBox="1"/>
              <p:nvPr/>
            </p:nvSpPr>
            <p:spPr>
              <a:xfrm rot="16200000">
                <a:off x="4716796" y="4891500"/>
                <a:ext cx="1363635" cy="338554"/>
              </a:xfrm>
              <a:prstGeom prst="rect">
                <a:avLst/>
              </a:prstGeom>
              <a:solidFill>
                <a:schemeClr val="bg1"/>
              </a:solidFill>
            </p:spPr>
            <p:txBody>
              <a:bodyPr wrap="square" rtlCol="0">
                <a:spAutoFit/>
              </a:bodyPr>
              <a:lstStyle/>
              <a:p>
                <a:pPr algn="r"/>
                <a:r>
                  <a:rPr lang="en-US" sz="1600" dirty="0" smtClean="0">
                    <a:solidFill>
                      <a:srgbClr val="706962"/>
                    </a:solidFill>
                    <a:latin typeface="Trebuchet MS" panose="020B0603020202020204" pitchFamily="34" charset="0"/>
                  </a:rPr>
                  <a:t>[</a:t>
                </a:r>
                <a:r>
                  <a:rPr lang="en-CA" sz="1600" dirty="0" smtClean="0">
                    <a:solidFill>
                      <a:srgbClr val="706962"/>
                    </a:solidFill>
                    <a:latin typeface="Trebuchet MS" panose="020B0603020202020204" pitchFamily="34" charset="0"/>
                  </a:rPr>
                  <a:t>Jain12</a:t>
                </a:r>
                <a:r>
                  <a:rPr lang="en-US" sz="1600" dirty="0" smtClean="0">
                    <a:solidFill>
                      <a:srgbClr val="706962"/>
                    </a:solidFill>
                    <a:latin typeface="Trebuchet MS" panose="020B0603020202020204" pitchFamily="34" charset="0"/>
                  </a:rPr>
                  <a:t>]</a:t>
                </a:r>
                <a:endParaRPr lang="en-US" sz="1600" dirty="0">
                  <a:solidFill>
                    <a:srgbClr val="706962"/>
                  </a:solidFill>
                  <a:latin typeface="Trebuchet MS" panose="020B0603020202020204" pitchFamily="34" charset="0"/>
                </a:endParaRPr>
              </a:p>
            </p:txBody>
          </p:sp>
        </p:grpSp>
        <p:grpSp>
          <p:nvGrpSpPr>
            <p:cNvPr id="19" name="Group 18"/>
            <p:cNvGrpSpPr/>
            <p:nvPr/>
          </p:nvGrpSpPr>
          <p:grpSpPr>
            <a:xfrm>
              <a:off x="3765469" y="4464231"/>
              <a:ext cx="4394410" cy="1238782"/>
              <a:chOff x="5894200" y="1788160"/>
              <a:chExt cx="5982841" cy="1686560"/>
            </a:xfrm>
          </p:grpSpPr>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94200" y="1788160"/>
                <a:ext cx="5982841" cy="1686560"/>
              </a:xfrm>
              <a:prstGeom prst="rect">
                <a:avLst/>
              </a:prstGeom>
              <a:ln>
                <a:solidFill>
                  <a:schemeClr val="bg1">
                    <a:lumMod val="50000"/>
                  </a:schemeClr>
                </a:solidFill>
              </a:ln>
            </p:spPr>
          </p:pic>
          <p:sp>
            <p:nvSpPr>
              <p:cNvPr id="21" name="TextBox 20"/>
              <p:cNvSpPr txBox="1"/>
              <p:nvPr/>
            </p:nvSpPr>
            <p:spPr>
              <a:xfrm rot="16200000">
                <a:off x="10787333" y="2385863"/>
                <a:ext cx="1674880" cy="502833"/>
              </a:xfrm>
              <a:prstGeom prst="rect">
                <a:avLst/>
              </a:prstGeom>
              <a:solidFill>
                <a:schemeClr val="bg1"/>
              </a:solidFill>
            </p:spPr>
            <p:txBody>
              <a:bodyPr wrap="square" rtlCol="0">
                <a:spAutoFit/>
              </a:bodyPr>
              <a:lstStyle/>
              <a:p>
                <a:pPr algn="r"/>
                <a:r>
                  <a:rPr lang="en-US" dirty="0" smtClean="0">
                    <a:solidFill>
                      <a:srgbClr val="706962"/>
                    </a:solidFill>
                    <a:latin typeface="Trebuchet MS" panose="020B0603020202020204" pitchFamily="34" charset="0"/>
                  </a:rPr>
                  <a:t>[</a:t>
                </a:r>
                <a:r>
                  <a:rPr lang="en-CA" dirty="0" smtClean="0">
                    <a:solidFill>
                      <a:srgbClr val="706962"/>
                    </a:solidFill>
                    <a:latin typeface="Trebuchet MS" panose="020B0603020202020204" pitchFamily="34" charset="0"/>
                  </a:rPr>
                  <a:t>Xu12</a:t>
                </a:r>
                <a:r>
                  <a:rPr lang="en-US" dirty="0" smtClean="0">
                    <a:solidFill>
                      <a:srgbClr val="706962"/>
                    </a:solidFill>
                    <a:latin typeface="Trebuchet MS" panose="020B0603020202020204" pitchFamily="34" charset="0"/>
                  </a:rPr>
                  <a:t>]</a:t>
                </a:r>
                <a:endParaRPr lang="en-US" dirty="0">
                  <a:solidFill>
                    <a:srgbClr val="706962"/>
                  </a:solidFill>
                  <a:latin typeface="Trebuchet MS" panose="020B0603020202020204" pitchFamily="34" charset="0"/>
                </a:endParaRPr>
              </a:p>
            </p:txBody>
          </p:sp>
        </p:grpSp>
        <p:grpSp>
          <p:nvGrpSpPr>
            <p:cNvPr id="22" name="Group 21"/>
            <p:cNvGrpSpPr/>
            <p:nvPr/>
          </p:nvGrpSpPr>
          <p:grpSpPr>
            <a:xfrm>
              <a:off x="8372128" y="4378960"/>
              <a:ext cx="2750663" cy="1349556"/>
              <a:chOff x="2710038" y="1864855"/>
              <a:chExt cx="2924348" cy="1434773"/>
            </a:xfrm>
          </p:grpSpPr>
          <p:pic>
            <p:nvPicPr>
              <p:cNvPr id="23" name="Picture 2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710038" y="1864855"/>
                <a:ext cx="2924348" cy="1434773"/>
              </a:xfrm>
              <a:prstGeom prst="rect">
                <a:avLst/>
              </a:prstGeom>
              <a:ln>
                <a:solidFill>
                  <a:schemeClr val="bg1">
                    <a:lumMod val="50000"/>
                  </a:schemeClr>
                </a:solidFill>
              </a:ln>
            </p:spPr>
          </p:pic>
          <p:sp>
            <p:nvSpPr>
              <p:cNvPr id="24" name="TextBox 23"/>
              <p:cNvSpPr txBox="1"/>
              <p:nvPr/>
            </p:nvSpPr>
            <p:spPr>
              <a:xfrm rot="16200000">
                <a:off x="4747981" y="2391012"/>
                <a:ext cx="1390644" cy="359931"/>
              </a:xfrm>
              <a:prstGeom prst="rect">
                <a:avLst/>
              </a:prstGeom>
              <a:solidFill>
                <a:schemeClr val="bg1"/>
              </a:solidFill>
            </p:spPr>
            <p:txBody>
              <a:bodyPr wrap="square" rtlCol="0">
                <a:spAutoFit/>
              </a:bodyPr>
              <a:lstStyle/>
              <a:p>
                <a:pPr algn="r"/>
                <a:r>
                  <a:rPr lang="en-US" sz="1600" dirty="0" smtClean="0">
                    <a:solidFill>
                      <a:srgbClr val="706962"/>
                    </a:solidFill>
                    <a:latin typeface="Trebuchet MS" panose="020B0603020202020204" pitchFamily="34" charset="0"/>
                  </a:rPr>
                  <a:t>[</a:t>
                </a:r>
                <a:r>
                  <a:rPr lang="en-CA" sz="1600" dirty="0" smtClean="0">
                    <a:solidFill>
                      <a:srgbClr val="706962"/>
                    </a:solidFill>
                    <a:latin typeface="Trebuchet MS" panose="020B0603020202020204" pitchFamily="34" charset="0"/>
                  </a:rPr>
                  <a:t>Zheng13</a:t>
                </a:r>
                <a:r>
                  <a:rPr lang="en-US" sz="1600" dirty="0" smtClean="0">
                    <a:solidFill>
                      <a:srgbClr val="706962"/>
                    </a:solidFill>
                    <a:latin typeface="Trebuchet MS" panose="020B0603020202020204" pitchFamily="34" charset="0"/>
                  </a:rPr>
                  <a:t>]</a:t>
                </a:r>
                <a:endParaRPr lang="en-US" sz="1600" dirty="0">
                  <a:solidFill>
                    <a:srgbClr val="706962"/>
                  </a:solidFill>
                  <a:latin typeface="Trebuchet MS" panose="020B0603020202020204" pitchFamily="34" charset="0"/>
                </a:endParaRPr>
              </a:p>
            </p:txBody>
          </p:sp>
        </p:grpSp>
      </p:grpSp>
    </p:spTree>
    <p:extLst>
      <p:ext uri="{BB962C8B-B14F-4D97-AF65-F5344CB8AC3E}">
        <p14:creationId xmlns:p14="http://schemas.microsoft.com/office/powerpoint/2010/main" val="2042178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50"/>
                                        <p:tgtEl>
                                          <p:spTgt spid="5">
                                            <p:txEl>
                                              <p:pRg st="0" end="0"/>
                                            </p:txEl>
                                          </p:spTgt>
                                        </p:tgtEl>
                                      </p:cBhvr>
                                    </p:animEffect>
                                  </p:childTnLst>
                                </p:cTn>
                              </p:par>
                            </p:childTnLst>
                          </p:cTn>
                        </p:par>
                        <p:par>
                          <p:cTn id="11" fill="hold">
                            <p:stCondLst>
                              <p:cond delay="250"/>
                            </p:stCondLst>
                            <p:childTnLst>
                              <p:par>
                                <p:cTn id="12" presetID="10" presetClass="entr" presetSubtype="0" fill="hold" nodeType="afterEffect">
                                  <p:stCondLst>
                                    <p:cond delay="25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5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250"/>
                                        <p:tgtEl>
                                          <p:spTgt spid="5">
                                            <p:txEl>
                                              <p:pRg st="1" end="1"/>
                                            </p:txEl>
                                          </p:spTgt>
                                        </p:tgtEl>
                                      </p:cBhvr>
                                    </p:animEffect>
                                  </p:childTnLst>
                                </p:cTn>
                              </p:par>
                            </p:childTnLst>
                          </p:cTn>
                        </p:par>
                        <p:par>
                          <p:cTn id="23" fill="hold">
                            <p:stCondLst>
                              <p:cond delay="25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b="0" dirty="0"/>
              <a:t>Dataset – </a:t>
            </a:r>
            <a:r>
              <a:rPr lang="en-US" b="0" dirty="0">
                <a:latin typeface="Museo 700" panose="02000000000000000000" pitchFamily="50" charset="0"/>
              </a:rPr>
              <a:t>110 man-made objects</a:t>
            </a:r>
          </a:p>
          <a:p>
            <a:pPr lvl="1"/>
            <a:r>
              <a:rPr lang="en-US" dirty="0">
                <a:solidFill>
                  <a:schemeClr val="accent1">
                    <a:lumMod val="75000"/>
                  </a:schemeClr>
                </a:solidFill>
              </a:rPr>
              <a:t>furniture, airplanes, robots, etc.</a:t>
            </a:r>
          </a:p>
          <a:p>
            <a:r>
              <a:rPr lang="en-US" b="0" dirty="0" smtClean="0">
                <a:latin typeface="Museo 700" panose="02000000000000000000" pitchFamily="50" charset="0"/>
              </a:rPr>
              <a:t>896 synthesized shapes </a:t>
            </a:r>
            <a:r>
              <a:rPr lang="en-US" b="0" dirty="0" smtClean="0"/>
              <a:t>can be</a:t>
            </a:r>
            <a:r>
              <a:rPr lang="en-US" b="0" dirty="0" smtClean="0">
                <a:latin typeface="Museo 700" panose="02000000000000000000" pitchFamily="50" charset="0"/>
              </a:rPr>
              <a:t> </a:t>
            </a:r>
            <a:r>
              <a:rPr lang="en-US" b="0" dirty="0" smtClean="0"/>
              <a:t>found at project page</a:t>
            </a:r>
          </a:p>
          <a:p>
            <a:r>
              <a:rPr lang="en-US" b="0" dirty="0" smtClean="0"/>
              <a:t>Interesting results are selected by the user</a:t>
            </a:r>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30</a:t>
            </a:fld>
            <a:endParaRPr lang="en-US" dirty="0"/>
          </a:p>
        </p:txBody>
      </p:sp>
    </p:spTree>
    <p:extLst>
      <p:ext uri="{BB962C8B-B14F-4D97-AF65-F5344CB8AC3E}">
        <p14:creationId xmlns:p14="http://schemas.microsoft.com/office/powerpoint/2010/main" val="731718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31</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0" y="1065839"/>
            <a:ext cx="6524539" cy="47055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111" y="1333500"/>
            <a:ext cx="3767479" cy="4365029"/>
          </a:xfrm>
          <a:prstGeom prst="rect">
            <a:avLst/>
          </a:prstGeom>
        </p:spPr>
      </p:pic>
      <p:sp>
        <p:nvSpPr>
          <p:cNvPr id="7" name="Oval 6"/>
          <p:cNvSpPr/>
          <p:nvPr/>
        </p:nvSpPr>
        <p:spPr>
          <a:xfrm>
            <a:off x="7683500" y="1714500"/>
            <a:ext cx="2552700" cy="2552700"/>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8733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40864" y="1255805"/>
            <a:ext cx="3610529" cy="2643423"/>
          </a:xfrm>
        </p:spPr>
      </p:pic>
      <p:sp>
        <p:nvSpPr>
          <p:cNvPr id="4" name="Slide Number Placeholder 3"/>
          <p:cNvSpPr>
            <a:spLocks noGrp="1"/>
          </p:cNvSpPr>
          <p:nvPr>
            <p:ph type="sldNum" sz="quarter" idx="12"/>
          </p:nvPr>
        </p:nvSpPr>
        <p:spPr/>
        <p:txBody>
          <a:bodyPr/>
          <a:lstStyle/>
          <a:p>
            <a:fld id="{4864194A-5C42-46BD-9B44-5762C902972D}" type="slidenum">
              <a:rPr lang="en-US" smtClean="0"/>
              <a:pPr/>
              <a:t>32</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745" y="3039481"/>
            <a:ext cx="3438290" cy="29083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508" y="1439301"/>
            <a:ext cx="4109738" cy="3068605"/>
          </a:xfrm>
          <a:prstGeom prst="rect">
            <a:avLst/>
          </a:prstGeom>
        </p:spPr>
      </p:pic>
    </p:spTree>
    <p:extLst>
      <p:ext uri="{BB962C8B-B14F-4D97-AF65-F5344CB8AC3E}">
        <p14:creationId xmlns:p14="http://schemas.microsoft.com/office/powerpoint/2010/main" val="3064615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33</a:t>
            </a:fld>
            <a:endParaRPr lang="en-US" dirty="0"/>
          </a:p>
        </p:txBody>
      </p:sp>
      <p:sp>
        <p:nvSpPr>
          <p:cNvPr id="5" name="Content Placeholder 2"/>
          <p:cNvSpPr txBox="1">
            <a:spLocks/>
          </p:cNvSpPr>
          <p:nvPr/>
        </p:nvSpPr>
        <p:spPr>
          <a:xfrm>
            <a:off x="549231" y="1185550"/>
            <a:ext cx="10515600" cy="46759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lumMod val="75000"/>
                    <a:lumOff val="25000"/>
                  </a:schemeClr>
                </a:solidFill>
                <a:latin typeface="Museo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smtClean="0"/>
              <a:t>Volumetric morphing  </a:t>
            </a:r>
            <a:r>
              <a:rPr lang="en-US" b="0" i="1" dirty="0" smtClean="0"/>
              <a:t>vs.</a:t>
            </a:r>
            <a:r>
              <a:rPr lang="en-US" b="0" dirty="0" smtClean="0"/>
              <a:t>  our continuous blending</a:t>
            </a:r>
          </a:p>
          <a:p>
            <a:pPr marL="457200" lvl="2">
              <a:spcBef>
                <a:spcPts val="1000"/>
              </a:spcBef>
            </a:pPr>
            <a:r>
              <a:rPr lang="en-US" sz="2800" dirty="0" smtClean="0">
                <a:solidFill>
                  <a:srgbClr val="7185A8"/>
                </a:solidFill>
                <a:latin typeface="+mn-lt"/>
              </a:rPr>
              <a:t>[ours]  </a:t>
            </a:r>
            <a:r>
              <a:rPr lang="en-US" sz="2800" dirty="0" smtClean="0">
                <a:solidFill>
                  <a:srgbClr val="62B297"/>
                </a:solidFill>
                <a:latin typeface="+mn-lt"/>
              </a:rPr>
              <a:t>[volume morphing]</a:t>
            </a:r>
            <a:endParaRPr lang="en-US" sz="2800" dirty="0">
              <a:solidFill>
                <a:srgbClr val="62B297"/>
              </a:solidFill>
              <a:latin typeface="+mn-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5033" b="199"/>
          <a:stretch/>
        </p:blipFill>
        <p:spPr>
          <a:xfrm>
            <a:off x="480961" y="2402956"/>
            <a:ext cx="11330206" cy="3291840"/>
          </a:xfrm>
          <a:prstGeom prst="rect">
            <a:avLst/>
          </a:prstGeom>
        </p:spPr>
      </p:pic>
      <p:sp>
        <p:nvSpPr>
          <p:cNvPr id="6" name="Rectangle 5"/>
          <p:cNvSpPr/>
          <p:nvPr/>
        </p:nvSpPr>
        <p:spPr>
          <a:xfrm>
            <a:off x="3940629" y="2461571"/>
            <a:ext cx="2776694" cy="13274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8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Plausibility</a:t>
            </a:r>
          </a:p>
        </p:txBody>
      </p:sp>
      <p:sp>
        <p:nvSpPr>
          <p:cNvPr id="3" name="Content Placeholder 2"/>
          <p:cNvSpPr>
            <a:spLocks noGrp="1"/>
          </p:cNvSpPr>
          <p:nvPr>
            <p:ph idx="1"/>
          </p:nvPr>
        </p:nvSpPr>
        <p:spPr/>
        <p:txBody>
          <a:bodyPr/>
          <a:lstStyle/>
          <a:p>
            <a:r>
              <a:rPr lang="en-US" b="0" dirty="0" smtClean="0"/>
              <a:t>Plausibility </a:t>
            </a:r>
            <a:r>
              <a:rPr lang="en-US" b="0" dirty="0"/>
              <a:t>of the generated shapes </a:t>
            </a:r>
            <a:endParaRPr lang="en-US" b="0" dirty="0" smtClean="0"/>
          </a:p>
          <a:p>
            <a:pPr marL="692150" indent="-352425">
              <a:buFont typeface="+mj-lt"/>
              <a:buAutoNum type="arabicPeriod"/>
            </a:pPr>
            <a:r>
              <a:rPr lang="en-US" sz="2400" b="0" dirty="0" smtClean="0">
                <a:solidFill>
                  <a:srgbClr val="3B6369"/>
                </a:solidFill>
              </a:rPr>
              <a:t>Highly </a:t>
            </a:r>
            <a:r>
              <a:rPr lang="en-US" sz="2400" b="0" dirty="0">
                <a:solidFill>
                  <a:srgbClr val="3B6369"/>
                </a:solidFill>
              </a:rPr>
              <a:t>dependent on the </a:t>
            </a:r>
            <a:r>
              <a:rPr lang="en-US" sz="2400" b="0" dirty="0">
                <a:solidFill>
                  <a:srgbClr val="3B6369"/>
                </a:solidFill>
                <a:latin typeface="Museo 700" panose="02000000000000000000" pitchFamily="50" charset="0"/>
              </a:rPr>
              <a:t>compatibility</a:t>
            </a:r>
            <a:r>
              <a:rPr lang="en-US" sz="2400" b="0" dirty="0">
                <a:solidFill>
                  <a:srgbClr val="3B6369"/>
                </a:solidFill>
              </a:rPr>
              <a:t> of the input </a:t>
            </a:r>
            <a:r>
              <a:rPr lang="en-US" sz="2400" b="0" dirty="0" smtClean="0">
                <a:solidFill>
                  <a:srgbClr val="3B6369"/>
                </a:solidFill>
              </a:rPr>
              <a:t>shapes</a:t>
            </a:r>
          </a:p>
          <a:p>
            <a:pPr marL="692150" indent="-352425">
              <a:buFont typeface="+mj-lt"/>
              <a:buAutoNum type="arabicPeriod"/>
            </a:pPr>
            <a:r>
              <a:rPr lang="en-US" sz="2400" b="0" dirty="0" smtClean="0">
                <a:solidFill>
                  <a:srgbClr val="3B6369"/>
                </a:solidFill>
              </a:rPr>
              <a:t>Relates </a:t>
            </a:r>
            <a:r>
              <a:rPr lang="en-US" sz="2400" b="0" dirty="0">
                <a:solidFill>
                  <a:srgbClr val="3B6369"/>
                </a:solidFill>
              </a:rPr>
              <a:t>to </a:t>
            </a:r>
            <a:r>
              <a:rPr lang="en-US" sz="2400" b="0" dirty="0" smtClean="0">
                <a:solidFill>
                  <a:srgbClr val="3B6369"/>
                </a:solidFill>
              </a:rPr>
              <a:t>non-geometric factors: preserved </a:t>
            </a:r>
            <a:r>
              <a:rPr lang="en-US" sz="2400" b="0" dirty="0">
                <a:solidFill>
                  <a:srgbClr val="3B6369"/>
                </a:solidFill>
                <a:latin typeface="Museo 700" panose="02000000000000000000" pitchFamily="50" charset="0"/>
              </a:rPr>
              <a:t>functionality</a:t>
            </a:r>
            <a:r>
              <a:rPr lang="en-US" sz="2400" b="0" dirty="0">
                <a:solidFill>
                  <a:srgbClr val="3B6369"/>
                </a:solidFill>
              </a:rPr>
              <a:t>, meaningful </a:t>
            </a:r>
            <a:r>
              <a:rPr lang="en-US" sz="2400" b="0" dirty="0">
                <a:solidFill>
                  <a:srgbClr val="3B6369"/>
                </a:solidFill>
                <a:latin typeface="Museo 700" panose="02000000000000000000" pitchFamily="50" charset="0"/>
              </a:rPr>
              <a:t>part proportions</a:t>
            </a:r>
            <a:r>
              <a:rPr lang="en-US" sz="2400" b="0" dirty="0">
                <a:solidFill>
                  <a:srgbClr val="3B6369"/>
                </a:solidFill>
              </a:rPr>
              <a:t>, physical </a:t>
            </a:r>
            <a:r>
              <a:rPr lang="en-US" sz="2400" b="0" dirty="0">
                <a:solidFill>
                  <a:srgbClr val="3B6369"/>
                </a:solidFill>
                <a:latin typeface="Museo 700" panose="02000000000000000000" pitchFamily="50" charset="0"/>
              </a:rPr>
              <a:t>stability</a:t>
            </a:r>
            <a:r>
              <a:rPr lang="en-US" sz="2400" b="0" dirty="0">
                <a:solidFill>
                  <a:srgbClr val="3B6369"/>
                </a:solidFill>
              </a:rPr>
              <a:t>, </a:t>
            </a:r>
            <a:r>
              <a:rPr lang="en-US" sz="2400" b="0" dirty="0" smtClean="0">
                <a:solidFill>
                  <a:srgbClr val="3B6369"/>
                </a:solidFill>
              </a:rPr>
              <a:t>style coherence</a:t>
            </a:r>
          </a:p>
          <a:p>
            <a:pPr marL="514350" indent="-514350">
              <a:buFont typeface="+mj-lt"/>
              <a:buAutoNum type="arabicPeriod"/>
            </a:pPr>
            <a:endParaRPr lang="en-US" b="0" dirty="0"/>
          </a:p>
          <a:p>
            <a:r>
              <a:rPr lang="en-US" b="0" dirty="0"/>
              <a:t>Our method merely provides a way to </a:t>
            </a:r>
            <a:r>
              <a:rPr lang="en-US" b="0" dirty="0" smtClean="0"/>
              <a:t>generate shapes </a:t>
            </a:r>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34</a:t>
            </a:fld>
            <a:endParaRPr lang="en-US" dirty="0"/>
          </a:p>
        </p:txBody>
      </p:sp>
    </p:spTree>
    <p:extLst>
      <p:ext uri="{BB962C8B-B14F-4D97-AF65-F5344CB8AC3E}">
        <p14:creationId xmlns:p14="http://schemas.microsoft.com/office/powerpoint/2010/main" val="1963641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64194A-5C42-46BD-9B44-5762C902972D}" type="slidenum">
              <a:rPr lang="en-US" smtClean="0"/>
              <a:pPr/>
              <a:t>35</a:t>
            </a:fld>
            <a:endParaRPr lang="en-US" dirty="0"/>
          </a:p>
        </p:txBody>
      </p:sp>
      <p:sp>
        <p:nvSpPr>
          <p:cNvPr id="6" name="Flowchart: Data 8"/>
          <p:cNvSpPr/>
          <p:nvPr/>
        </p:nvSpPr>
        <p:spPr>
          <a:xfrm>
            <a:off x="789261" y="2521479"/>
            <a:ext cx="2623013" cy="4037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6 w 10000"/>
              <a:gd name="connsiteY1" fmla="*/ 256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6 w 10000"/>
              <a:gd name="connsiteY1" fmla="*/ 256 h 10000"/>
              <a:gd name="connsiteX2" fmla="*/ 10000 w 10000"/>
              <a:gd name="connsiteY2" fmla="*/ 0 h 10000"/>
              <a:gd name="connsiteX3" fmla="*/ 8429 w 10000"/>
              <a:gd name="connsiteY3" fmla="*/ 10000 h 10000"/>
              <a:gd name="connsiteX4" fmla="*/ 0 w 10000"/>
              <a:gd name="connsiteY4" fmla="*/ 10000 h 10000"/>
              <a:gd name="connsiteX0" fmla="*/ 0 w 9356"/>
              <a:gd name="connsiteY0" fmla="*/ 10000 h 10000"/>
              <a:gd name="connsiteX1" fmla="*/ 926 w 9356"/>
              <a:gd name="connsiteY1" fmla="*/ 256 h 10000"/>
              <a:gd name="connsiteX2" fmla="*/ 9356 w 9356"/>
              <a:gd name="connsiteY2" fmla="*/ 0 h 10000"/>
              <a:gd name="connsiteX3" fmla="*/ 8429 w 9356"/>
              <a:gd name="connsiteY3" fmla="*/ 10000 h 10000"/>
              <a:gd name="connsiteX4" fmla="*/ 0 w 9356"/>
              <a:gd name="connsiteY4" fmla="*/ 10000 h 10000"/>
              <a:gd name="connsiteX0" fmla="*/ 0 w 10000"/>
              <a:gd name="connsiteY0" fmla="*/ 10000 h 10000"/>
              <a:gd name="connsiteX1" fmla="*/ 990 w 10000"/>
              <a:gd name="connsiteY1" fmla="*/ 256 h 10000"/>
              <a:gd name="connsiteX2" fmla="*/ 10000 w 10000"/>
              <a:gd name="connsiteY2" fmla="*/ 0 h 10000"/>
              <a:gd name="connsiteX3" fmla="*/ 8779 w 10000"/>
              <a:gd name="connsiteY3" fmla="*/ 1000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330" y="6752"/>
                  <a:pt x="659" y="3504"/>
                  <a:pt x="990" y="256"/>
                </a:cubicBezTo>
                <a:lnTo>
                  <a:pt x="10000" y="0"/>
                </a:lnTo>
                <a:lnTo>
                  <a:pt x="8779" y="10000"/>
                </a:lnTo>
                <a:lnTo>
                  <a:pt x="0" y="10000"/>
                </a:lnTo>
                <a:close/>
              </a:path>
            </a:pathLst>
          </a:custGeom>
          <a:solidFill>
            <a:srgbClr val="328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904392" y="2431833"/>
            <a:ext cx="10792803" cy="22589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sz="3600" dirty="0" smtClean="0">
                <a:solidFill>
                  <a:schemeClr val="bg1"/>
                </a:solidFill>
                <a:latin typeface="Museo 700" panose="02000000000000000000" pitchFamily="50" charset="0"/>
              </a:rPr>
              <a:t>Chapter. 5</a:t>
            </a:r>
            <a:r>
              <a:rPr lang="en-US" sz="3600" dirty="0" smtClean="0">
                <a:latin typeface="Museo 700" panose="02000000000000000000" pitchFamily="50" charset="0"/>
              </a:rPr>
              <a:t> </a:t>
            </a:r>
          </a:p>
          <a:p>
            <a:pPr>
              <a:spcBef>
                <a:spcPts val="600"/>
              </a:spcBef>
            </a:pPr>
            <a:r>
              <a:rPr lang="en-US" sz="4800" dirty="0"/>
              <a:t>Tools for Shape Creation </a:t>
            </a:r>
            <a:endParaRPr lang="en-US" sz="4800" dirty="0" smtClean="0"/>
          </a:p>
          <a:p>
            <a:r>
              <a:rPr lang="en-US" sz="4800" dirty="0" smtClean="0"/>
              <a:t>and Exploration</a:t>
            </a:r>
            <a:endParaRPr lang="en-US" sz="6600" dirty="0"/>
          </a:p>
        </p:txBody>
      </p:sp>
    </p:spTree>
    <p:extLst>
      <p:ext uri="{BB962C8B-B14F-4D97-AF65-F5344CB8AC3E}">
        <p14:creationId xmlns:p14="http://schemas.microsoft.com/office/powerpoint/2010/main" val="2331504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Creation Tools</a:t>
            </a:r>
            <a:endParaRPr lang="en-US" dirty="0"/>
          </a:p>
        </p:txBody>
      </p:sp>
      <p:sp>
        <p:nvSpPr>
          <p:cNvPr id="3" name="Content Placeholder 2"/>
          <p:cNvSpPr>
            <a:spLocks noGrp="1"/>
          </p:cNvSpPr>
          <p:nvPr>
            <p:ph idx="1"/>
          </p:nvPr>
        </p:nvSpPr>
        <p:spPr/>
        <p:txBody>
          <a:bodyPr/>
          <a:lstStyle/>
          <a:p>
            <a:r>
              <a:rPr lang="en-US" b="0" dirty="0" smtClean="0"/>
              <a:t>TopoBlender</a:t>
            </a:r>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36</a:t>
            </a:fld>
            <a:endParaRPr lang="en-US" dirty="0"/>
          </a:p>
        </p:txBody>
      </p:sp>
      <p:pic>
        <p:nvPicPr>
          <p:cNvPr id="5" name="Picture 4"/>
          <p:cNvPicPr>
            <a:picLocks noChangeAspect="1"/>
          </p:cNvPicPr>
          <p:nvPr/>
        </p:nvPicPr>
        <p:blipFill>
          <a:blip r:embed="rId3"/>
          <a:stretch>
            <a:fillRect/>
          </a:stretch>
        </p:blipFill>
        <p:spPr>
          <a:xfrm>
            <a:off x="2591573" y="1920438"/>
            <a:ext cx="7008854" cy="4069833"/>
          </a:xfrm>
          <a:prstGeom prst="rect">
            <a:avLst/>
          </a:prstGeom>
        </p:spPr>
      </p:pic>
      <p:sp>
        <p:nvSpPr>
          <p:cNvPr id="6" name="TextBox 5"/>
          <p:cNvSpPr txBox="1"/>
          <p:nvPr/>
        </p:nvSpPr>
        <p:spPr>
          <a:xfrm>
            <a:off x="3258533" y="1171816"/>
            <a:ext cx="6587596" cy="757130"/>
          </a:xfrm>
          <a:prstGeom prst="rect">
            <a:avLst/>
          </a:prstGeom>
          <a:noFill/>
        </p:spPr>
        <p:txBody>
          <a:bodyPr wrap="square" rtlCol="0">
            <a:spAutoFit/>
          </a:bodyPr>
          <a:lstStyle/>
          <a:p>
            <a:pPr lvl="0">
              <a:lnSpc>
                <a:spcPct val="90000"/>
              </a:lnSpc>
              <a:spcBef>
                <a:spcPts val="1000"/>
              </a:spcBef>
            </a:pPr>
            <a:r>
              <a:rPr lang="en-US" sz="2800" dirty="0">
                <a:solidFill>
                  <a:prstClr val="black">
                    <a:lumMod val="75000"/>
                    <a:lumOff val="25000"/>
                  </a:prstClr>
                </a:solidFill>
                <a:latin typeface="Museo 300" panose="02000000000000000000" pitchFamily="50" charset="0"/>
                <a:hlinkClick r:id="rId4"/>
              </a:rPr>
              <a:t>github.com/</a:t>
            </a:r>
            <a:r>
              <a:rPr lang="en-US" sz="2800" dirty="0" err="1">
                <a:solidFill>
                  <a:prstClr val="black">
                    <a:lumMod val="75000"/>
                    <a:lumOff val="25000"/>
                  </a:prstClr>
                </a:solidFill>
                <a:latin typeface="Museo 300" panose="02000000000000000000" pitchFamily="50" charset="0"/>
                <a:hlinkClick r:id="rId4"/>
              </a:rPr>
              <a:t>ialhashim</a:t>
            </a:r>
            <a:r>
              <a:rPr lang="en-US" sz="2800" dirty="0">
                <a:solidFill>
                  <a:prstClr val="black">
                    <a:lumMod val="75000"/>
                    <a:lumOff val="25000"/>
                  </a:prstClr>
                </a:solidFill>
                <a:latin typeface="Museo 300" panose="02000000000000000000" pitchFamily="50" charset="0"/>
                <a:hlinkClick r:id="rId4"/>
              </a:rPr>
              <a:t>/TopoBlender</a:t>
            </a:r>
            <a:r>
              <a:rPr lang="en-US" sz="2800" dirty="0">
                <a:solidFill>
                  <a:prstClr val="black">
                    <a:lumMod val="75000"/>
                    <a:lumOff val="25000"/>
                  </a:prstClr>
                </a:solidFill>
                <a:latin typeface="Museo 300" panose="02000000000000000000" pitchFamily="50" charset="0"/>
              </a:rPr>
              <a:t> </a:t>
            </a:r>
          </a:p>
          <a:p>
            <a:endParaRPr lang="en-US" dirty="0"/>
          </a:p>
        </p:txBody>
      </p:sp>
    </p:spTree>
    <p:extLst>
      <p:ext uri="{BB962C8B-B14F-4D97-AF65-F5344CB8AC3E}">
        <p14:creationId xmlns:p14="http://schemas.microsoft.com/office/powerpoint/2010/main" val="2894466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a:xfrm>
            <a:off x="480961" y="981523"/>
            <a:ext cx="11169475" cy="5195441"/>
          </a:xfrm>
        </p:spPr>
        <p:txBody>
          <a:bodyPr/>
          <a:lstStyle/>
          <a:p>
            <a:r>
              <a:rPr lang="en-US" b="0" dirty="0" smtClean="0"/>
              <a:t>Manual blending</a:t>
            </a:r>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37</a:t>
            </a:fld>
            <a:endParaRPr lang="en-US" dirty="0"/>
          </a:p>
        </p:txBody>
      </p:sp>
      <p:pic>
        <p:nvPicPr>
          <p:cNvPr id="5" name="Picture 4"/>
          <p:cNvPicPr>
            <a:picLocks noChangeAspect="1"/>
          </p:cNvPicPr>
          <p:nvPr/>
        </p:nvPicPr>
        <p:blipFill rotWithShape="1">
          <a:blip r:embed="rId3"/>
          <a:srcRect t="62215"/>
          <a:stretch/>
        </p:blipFill>
        <p:spPr>
          <a:xfrm>
            <a:off x="5343771" y="2166813"/>
            <a:ext cx="6724231" cy="2380717"/>
          </a:xfrm>
          <a:prstGeom prst="rect">
            <a:avLst/>
          </a:prstGeom>
        </p:spPr>
      </p:pic>
      <p:pic>
        <p:nvPicPr>
          <p:cNvPr id="6" name="Picture 5"/>
          <p:cNvPicPr>
            <a:picLocks noChangeAspect="1"/>
          </p:cNvPicPr>
          <p:nvPr/>
        </p:nvPicPr>
        <p:blipFill rotWithShape="1">
          <a:blip r:embed="rId3"/>
          <a:srcRect r="-2310" b="37814"/>
          <a:stretch/>
        </p:blipFill>
        <p:spPr>
          <a:xfrm>
            <a:off x="480961" y="2140324"/>
            <a:ext cx="5052940" cy="2877837"/>
          </a:xfrm>
          <a:prstGeom prst="rect">
            <a:avLst/>
          </a:prstGeom>
        </p:spPr>
      </p:pic>
      <p:sp>
        <p:nvSpPr>
          <p:cNvPr id="7" name="TextBox 6"/>
          <p:cNvSpPr txBox="1"/>
          <p:nvPr/>
        </p:nvSpPr>
        <p:spPr>
          <a:xfrm>
            <a:off x="5343771" y="4547530"/>
            <a:ext cx="2482068" cy="369332"/>
          </a:xfrm>
          <a:prstGeom prst="rect">
            <a:avLst/>
          </a:prstGeom>
          <a:noFill/>
        </p:spPr>
        <p:txBody>
          <a:bodyPr wrap="square" rtlCol="0">
            <a:spAutoFit/>
          </a:bodyPr>
          <a:lstStyle/>
          <a:p>
            <a:pPr algn="ctr"/>
            <a:r>
              <a:rPr lang="en-US" b="1" dirty="0" smtClean="0">
                <a:solidFill>
                  <a:srgbClr val="3B6369"/>
                </a:solidFill>
              </a:rPr>
              <a:t>Two-to-one merge</a:t>
            </a:r>
            <a:endParaRPr lang="en-US" b="1" dirty="0">
              <a:solidFill>
                <a:srgbClr val="3B6369"/>
              </a:solidFill>
            </a:endParaRPr>
          </a:p>
        </p:txBody>
      </p:sp>
      <p:sp>
        <p:nvSpPr>
          <p:cNvPr id="9" name="TextBox 8"/>
          <p:cNvSpPr txBox="1"/>
          <p:nvPr/>
        </p:nvSpPr>
        <p:spPr>
          <a:xfrm>
            <a:off x="7825839" y="4521416"/>
            <a:ext cx="2482068" cy="369332"/>
          </a:xfrm>
          <a:prstGeom prst="rect">
            <a:avLst/>
          </a:prstGeom>
          <a:noFill/>
        </p:spPr>
        <p:txBody>
          <a:bodyPr wrap="square" rtlCol="0">
            <a:spAutoFit/>
          </a:bodyPr>
          <a:lstStyle/>
          <a:p>
            <a:pPr algn="ctr"/>
            <a:r>
              <a:rPr lang="en-US" b="1" dirty="0" smtClean="0">
                <a:solidFill>
                  <a:srgbClr val="3B6369"/>
                </a:solidFill>
              </a:rPr>
              <a:t>Morph legs</a:t>
            </a:r>
            <a:endParaRPr lang="en-US" b="1" dirty="0">
              <a:solidFill>
                <a:srgbClr val="3B6369"/>
              </a:solidFill>
            </a:endParaRPr>
          </a:p>
        </p:txBody>
      </p:sp>
      <p:sp>
        <p:nvSpPr>
          <p:cNvPr id="10" name="TextBox 9"/>
          <p:cNvSpPr txBox="1"/>
          <p:nvPr/>
        </p:nvSpPr>
        <p:spPr>
          <a:xfrm>
            <a:off x="10396711" y="4495988"/>
            <a:ext cx="1639028" cy="369332"/>
          </a:xfrm>
          <a:prstGeom prst="rect">
            <a:avLst/>
          </a:prstGeom>
          <a:noFill/>
        </p:spPr>
        <p:txBody>
          <a:bodyPr wrap="square" rtlCol="0">
            <a:spAutoFit/>
          </a:bodyPr>
          <a:lstStyle/>
          <a:p>
            <a:pPr algn="ctr"/>
            <a:r>
              <a:rPr lang="en-US" b="1" dirty="0" smtClean="0">
                <a:solidFill>
                  <a:srgbClr val="3B6369"/>
                </a:solidFill>
              </a:rPr>
              <a:t>Other morphs</a:t>
            </a:r>
            <a:endParaRPr lang="en-US" b="1" dirty="0">
              <a:solidFill>
                <a:srgbClr val="3B6369"/>
              </a:solidFill>
            </a:endParaRPr>
          </a:p>
        </p:txBody>
      </p:sp>
      <p:sp>
        <p:nvSpPr>
          <p:cNvPr id="11" name="Freeform 10"/>
          <p:cNvSpPr/>
          <p:nvPr/>
        </p:nvSpPr>
        <p:spPr>
          <a:xfrm>
            <a:off x="4698358" y="1747837"/>
            <a:ext cx="1367340" cy="392487"/>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563824"/>
              <a:gd name="connsiteY0" fmla="*/ 621735 h 621735"/>
              <a:gd name="connsiteX1" fmla="*/ 1563824 w 1563824"/>
              <a:gd name="connsiteY1" fmla="*/ 521858 h 621735"/>
              <a:gd name="connsiteX0" fmla="*/ 0 w 1563824"/>
              <a:gd name="connsiteY0" fmla="*/ 633926 h 633926"/>
              <a:gd name="connsiteX1" fmla="*/ 1563824 w 1563824"/>
              <a:gd name="connsiteY1" fmla="*/ 534049 h 633926"/>
              <a:gd name="connsiteX0" fmla="*/ 0 w 1525724"/>
              <a:gd name="connsiteY0" fmla="*/ 633926 h 633926"/>
              <a:gd name="connsiteX1" fmla="*/ 1525724 w 1525724"/>
              <a:gd name="connsiteY1" fmla="*/ 534049 h 633926"/>
              <a:gd name="connsiteX0" fmla="*/ 0 w 1525724"/>
              <a:gd name="connsiteY0" fmla="*/ 629974 h 629974"/>
              <a:gd name="connsiteX1" fmla="*/ 1525724 w 1525724"/>
              <a:gd name="connsiteY1" fmla="*/ 530097 h 629974"/>
            </a:gdLst>
            <a:ahLst/>
            <a:cxnLst>
              <a:cxn ang="0">
                <a:pos x="connsiteX0" y="connsiteY0"/>
              </a:cxn>
              <a:cxn ang="0">
                <a:pos x="connsiteX1" y="connsiteY1"/>
              </a:cxn>
            </a:cxnLst>
            <a:rect l="l" t="t" r="r" b="b"/>
            <a:pathLst>
              <a:path w="1525724" h="629974">
                <a:moveTo>
                  <a:pt x="0" y="629974"/>
                </a:moveTo>
                <a:cubicBezTo>
                  <a:pt x="430924" y="-430113"/>
                  <a:pt x="1357055" y="68451"/>
                  <a:pt x="1525724" y="530097"/>
                </a:cubicBezTo>
              </a:path>
            </a:pathLst>
          </a:custGeom>
          <a:noFill/>
          <a:ln w="57150">
            <a:solidFill>
              <a:srgbClr val="328F99"/>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7338546" y="1747836"/>
            <a:ext cx="1367340" cy="392487"/>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563824"/>
              <a:gd name="connsiteY0" fmla="*/ 621735 h 621735"/>
              <a:gd name="connsiteX1" fmla="*/ 1563824 w 1563824"/>
              <a:gd name="connsiteY1" fmla="*/ 521858 h 621735"/>
              <a:gd name="connsiteX0" fmla="*/ 0 w 1563824"/>
              <a:gd name="connsiteY0" fmla="*/ 633926 h 633926"/>
              <a:gd name="connsiteX1" fmla="*/ 1563824 w 1563824"/>
              <a:gd name="connsiteY1" fmla="*/ 534049 h 633926"/>
              <a:gd name="connsiteX0" fmla="*/ 0 w 1525724"/>
              <a:gd name="connsiteY0" fmla="*/ 633926 h 633926"/>
              <a:gd name="connsiteX1" fmla="*/ 1525724 w 1525724"/>
              <a:gd name="connsiteY1" fmla="*/ 534049 h 633926"/>
              <a:gd name="connsiteX0" fmla="*/ 0 w 1525724"/>
              <a:gd name="connsiteY0" fmla="*/ 629974 h 629974"/>
              <a:gd name="connsiteX1" fmla="*/ 1525724 w 1525724"/>
              <a:gd name="connsiteY1" fmla="*/ 530097 h 629974"/>
            </a:gdLst>
            <a:ahLst/>
            <a:cxnLst>
              <a:cxn ang="0">
                <a:pos x="connsiteX0" y="connsiteY0"/>
              </a:cxn>
              <a:cxn ang="0">
                <a:pos x="connsiteX1" y="connsiteY1"/>
              </a:cxn>
            </a:cxnLst>
            <a:rect l="l" t="t" r="r" b="b"/>
            <a:pathLst>
              <a:path w="1525724" h="629974">
                <a:moveTo>
                  <a:pt x="0" y="629974"/>
                </a:moveTo>
                <a:cubicBezTo>
                  <a:pt x="430924" y="-430113"/>
                  <a:pt x="1357055" y="68451"/>
                  <a:pt x="1525724" y="530097"/>
                </a:cubicBezTo>
              </a:path>
            </a:pathLst>
          </a:custGeom>
          <a:noFill/>
          <a:ln w="57150">
            <a:solidFill>
              <a:srgbClr val="328F99"/>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9599425" y="1747835"/>
            <a:ext cx="1367340" cy="392487"/>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563824"/>
              <a:gd name="connsiteY0" fmla="*/ 621735 h 621735"/>
              <a:gd name="connsiteX1" fmla="*/ 1563824 w 1563824"/>
              <a:gd name="connsiteY1" fmla="*/ 521858 h 621735"/>
              <a:gd name="connsiteX0" fmla="*/ 0 w 1563824"/>
              <a:gd name="connsiteY0" fmla="*/ 633926 h 633926"/>
              <a:gd name="connsiteX1" fmla="*/ 1563824 w 1563824"/>
              <a:gd name="connsiteY1" fmla="*/ 534049 h 633926"/>
              <a:gd name="connsiteX0" fmla="*/ 0 w 1525724"/>
              <a:gd name="connsiteY0" fmla="*/ 633926 h 633926"/>
              <a:gd name="connsiteX1" fmla="*/ 1525724 w 1525724"/>
              <a:gd name="connsiteY1" fmla="*/ 534049 h 633926"/>
              <a:gd name="connsiteX0" fmla="*/ 0 w 1525724"/>
              <a:gd name="connsiteY0" fmla="*/ 629974 h 629974"/>
              <a:gd name="connsiteX1" fmla="*/ 1525724 w 1525724"/>
              <a:gd name="connsiteY1" fmla="*/ 530097 h 629974"/>
            </a:gdLst>
            <a:ahLst/>
            <a:cxnLst>
              <a:cxn ang="0">
                <a:pos x="connsiteX0" y="connsiteY0"/>
              </a:cxn>
              <a:cxn ang="0">
                <a:pos x="connsiteX1" y="connsiteY1"/>
              </a:cxn>
            </a:cxnLst>
            <a:rect l="l" t="t" r="r" b="b"/>
            <a:pathLst>
              <a:path w="1525724" h="629974">
                <a:moveTo>
                  <a:pt x="0" y="629974"/>
                </a:moveTo>
                <a:cubicBezTo>
                  <a:pt x="430924" y="-430113"/>
                  <a:pt x="1357055" y="68451"/>
                  <a:pt x="1525724" y="530097"/>
                </a:cubicBezTo>
              </a:path>
            </a:pathLst>
          </a:custGeom>
          <a:noFill/>
          <a:ln w="57150">
            <a:solidFill>
              <a:srgbClr val="328F99"/>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993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38</a:t>
            </a:fld>
            <a:endParaRPr lang="en-US" dirty="0"/>
          </a:p>
        </p:txBody>
      </p:sp>
      <p:sp>
        <p:nvSpPr>
          <p:cNvPr id="5" name="Content Placeholder 2"/>
          <p:cNvSpPr>
            <a:spLocks noGrp="1"/>
          </p:cNvSpPr>
          <p:nvPr>
            <p:ph idx="1"/>
          </p:nvPr>
        </p:nvSpPr>
        <p:spPr>
          <a:xfrm>
            <a:off x="480961" y="981523"/>
            <a:ext cx="11169475" cy="5195441"/>
          </a:xfrm>
        </p:spPr>
        <p:txBody>
          <a:bodyPr/>
          <a:lstStyle/>
          <a:p>
            <a:r>
              <a:rPr lang="en-US" b="0" dirty="0"/>
              <a:t>Structure transfer</a:t>
            </a:r>
          </a:p>
        </p:txBody>
      </p:sp>
      <p:pic>
        <p:nvPicPr>
          <p:cNvPr id="6" name="Picture 5"/>
          <p:cNvPicPr>
            <a:picLocks noChangeAspect="1"/>
          </p:cNvPicPr>
          <p:nvPr/>
        </p:nvPicPr>
        <p:blipFill>
          <a:blip r:embed="rId3"/>
          <a:stretch>
            <a:fillRect/>
          </a:stretch>
        </p:blipFill>
        <p:spPr>
          <a:xfrm>
            <a:off x="480961" y="1785492"/>
            <a:ext cx="4016229" cy="2344735"/>
          </a:xfrm>
          <a:prstGeom prst="rect">
            <a:avLst/>
          </a:prstGeom>
        </p:spPr>
      </p:pic>
      <p:pic>
        <p:nvPicPr>
          <p:cNvPr id="7" name="Picture 6"/>
          <p:cNvPicPr>
            <a:picLocks noChangeAspect="1"/>
          </p:cNvPicPr>
          <p:nvPr/>
        </p:nvPicPr>
        <p:blipFill>
          <a:blip r:embed="rId4"/>
          <a:stretch>
            <a:fillRect/>
          </a:stretch>
        </p:blipFill>
        <p:spPr>
          <a:xfrm>
            <a:off x="4634405" y="1884048"/>
            <a:ext cx="7252065" cy="2993735"/>
          </a:xfrm>
          <a:prstGeom prst="rect">
            <a:avLst/>
          </a:prstGeom>
        </p:spPr>
      </p:pic>
    </p:spTree>
    <p:extLst>
      <p:ext uri="{BB962C8B-B14F-4D97-AF65-F5344CB8AC3E}">
        <p14:creationId xmlns:p14="http://schemas.microsoft.com/office/powerpoint/2010/main" val="3260424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a:xfrm>
            <a:off x="480961" y="1068779"/>
            <a:ext cx="11169475" cy="5108185"/>
          </a:xfrm>
        </p:spPr>
        <p:txBody>
          <a:bodyPr/>
          <a:lstStyle/>
          <a:p>
            <a:r>
              <a:rPr lang="en-US" b="0" dirty="0"/>
              <a:t>Shape </a:t>
            </a:r>
            <a:r>
              <a:rPr lang="en-US" b="0" dirty="0" smtClean="0"/>
              <a:t>exploration</a:t>
            </a:r>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39</a:t>
            </a:fld>
            <a:endParaRPr lang="en-US" dirty="0"/>
          </a:p>
        </p:txBody>
      </p:sp>
      <p:pic>
        <p:nvPicPr>
          <p:cNvPr id="5" name="Picture 4"/>
          <p:cNvPicPr>
            <a:picLocks noChangeAspect="1"/>
          </p:cNvPicPr>
          <p:nvPr/>
        </p:nvPicPr>
        <p:blipFill>
          <a:blip r:embed="rId3"/>
          <a:stretch>
            <a:fillRect/>
          </a:stretch>
        </p:blipFill>
        <p:spPr>
          <a:xfrm>
            <a:off x="2073362" y="1677153"/>
            <a:ext cx="8471926" cy="4343885"/>
          </a:xfrm>
          <a:prstGeom prst="rect">
            <a:avLst/>
          </a:prstGeom>
        </p:spPr>
      </p:pic>
    </p:spTree>
    <p:extLst>
      <p:ext uri="{BB962C8B-B14F-4D97-AF65-F5344CB8AC3E}">
        <p14:creationId xmlns:p14="http://schemas.microsoft.com/office/powerpoint/2010/main" val="2694235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uble Wave 36"/>
          <p:cNvSpPr/>
          <p:nvPr/>
        </p:nvSpPr>
        <p:spPr>
          <a:xfrm rot="186317">
            <a:off x="6430828" y="1380023"/>
            <a:ext cx="2073092" cy="353866"/>
          </a:xfrm>
          <a:custGeom>
            <a:avLst/>
            <a:gdLst>
              <a:gd name="connsiteX0" fmla="*/ 0 w 838968"/>
              <a:gd name="connsiteY0" fmla="*/ 25003 h 400050"/>
              <a:gd name="connsiteX1" fmla="*/ 419484 w 838968"/>
              <a:gd name="connsiteY1" fmla="*/ 25003 h 400050"/>
              <a:gd name="connsiteX2" fmla="*/ 838968 w 838968"/>
              <a:gd name="connsiteY2" fmla="*/ 25003 h 400050"/>
              <a:gd name="connsiteX3" fmla="*/ 838968 w 838968"/>
              <a:gd name="connsiteY3" fmla="*/ 375047 h 400050"/>
              <a:gd name="connsiteX4" fmla="*/ 419484 w 838968"/>
              <a:gd name="connsiteY4" fmla="*/ 375047 h 400050"/>
              <a:gd name="connsiteX5" fmla="*/ 0 w 838968"/>
              <a:gd name="connsiteY5" fmla="*/ 375047 h 400050"/>
              <a:gd name="connsiteX6" fmla="*/ 0 w 838968"/>
              <a:gd name="connsiteY6" fmla="*/ 25003 h 400050"/>
              <a:gd name="connsiteX0" fmla="*/ 0 w 838968"/>
              <a:gd name="connsiteY0" fmla="*/ 24060 h 397116"/>
              <a:gd name="connsiteX1" fmla="*/ 419484 w 838968"/>
              <a:gd name="connsiteY1" fmla="*/ 24060 h 397116"/>
              <a:gd name="connsiteX2" fmla="*/ 838968 w 838968"/>
              <a:gd name="connsiteY2" fmla="*/ 24060 h 397116"/>
              <a:gd name="connsiteX3" fmla="*/ 838968 w 838968"/>
              <a:gd name="connsiteY3" fmla="*/ 374104 h 397116"/>
              <a:gd name="connsiteX4" fmla="*/ 476634 w 838968"/>
              <a:gd name="connsiteY4" fmla="*/ 364579 h 397116"/>
              <a:gd name="connsiteX5" fmla="*/ 0 w 838968"/>
              <a:gd name="connsiteY5" fmla="*/ 374104 h 397116"/>
              <a:gd name="connsiteX6" fmla="*/ 0 w 838968"/>
              <a:gd name="connsiteY6" fmla="*/ 24060 h 39711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57150 w 896118"/>
              <a:gd name="connsiteY0" fmla="*/ 24060 h 409306"/>
              <a:gd name="connsiteX1" fmla="*/ 476634 w 896118"/>
              <a:gd name="connsiteY1" fmla="*/ 24060 h 409306"/>
              <a:gd name="connsiteX2" fmla="*/ 896118 w 896118"/>
              <a:gd name="connsiteY2" fmla="*/ 24060 h 409306"/>
              <a:gd name="connsiteX3" fmla="*/ 896118 w 896118"/>
              <a:gd name="connsiteY3" fmla="*/ 374104 h 409306"/>
              <a:gd name="connsiteX4" fmla="*/ 533784 w 896118"/>
              <a:gd name="connsiteY4" fmla="*/ 364579 h 409306"/>
              <a:gd name="connsiteX5" fmla="*/ 0 w 896118"/>
              <a:gd name="connsiteY5" fmla="*/ 374104 h 409306"/>
              <a:gd name="connsiteX6" fmla="*/ 57150 w 896118"/>
              <a:gd name="connsiteY6" fmla="*/ 24060 h 409306"/>
              <a:gd name="connsiteX0" fmla="*/ 57150 w 896118"/>
              <a:gd name="connsiteY0" fmla="*/ 43755 h 429001"/>
              <a:gd name="connsiteX1" fmla="*/ 896118 w 896118"/>
              <a:gd name="connsiteY1" fmla="*/ 43755 h 429001"/>
              <a:gd name="connsiteX2" fmla="*/ 896118 w 896118"/>
              <a:gd name="connsiteY2" fmla="*/ 393799 h 429001"/>
              <a:gd name="connsiteX3" fmla="*/ 533784 w 896118"/>
              <a:gd name="connsiteY3" fmla="*/ 384274 h 429001"/>
              <a:gd name="connsiteX4" fmla="*/ 0 w 896118"/>
              <a:gd name="connsiteY4" fmla="*/ 393799 h 429001"/>
              <a:gd name="connsiteX5" fmla="*/ 57150 w 896118"/>
              <a:gd name="connsiteY5" fmla="*/ 43755 h 429001"/>
              <a:gd name="connsiteX0" fmla="*/ 57150 w 896118"/>
              <a:gd name="connsiteY0" fmla="*/ 31996 h 417242"/>
              <a:gd name="connsiteX1" fmla="*/ 877068 w 896118"/>
              <a:gd name="connsiteY1" fmla="*/ 60571 h 417242"/>
              <a:gd name="connsiteX2" fmla="*/ 896118 w 896118"/>
              <a:gd name="connsiteY2" fmla="*/ 382040 h 417242"/>
              <a:gd name="connsiteX3" fmla="*/ 533784 w 896118"/>
              <a:gd name="connsiteY3" fmla="*/ 372515 h 417242"/>
              <a:gd name="connsiteX4" fmla="*/ 0 w 896118"/>
              <a:gd name="connsiteY4" fmla="*/ 382040 h 417242"/>
              <a:gd name="connsiteX5" fmla="*/ 57150 w 896118"/>
              <a:gd name="connsiteY5" fmla="*/ 31996 h 417242"/>
              <a:gd name="connsiteX0" fmla="*/ 57150 w 877068"/>
              <a:gd name="connsiteY0" fmla="*/ 31996 h 397725"/>
              <a:gd name="connsiteX1" fmla="*/ 877068 w 877068"/>
              <a:gd name="connsiteY1" fmla="*/ 60571 h 397725"/>
              <a:gd name="connsiteX2" fmla="*/ 829443 w 877068"/>
              <a:gd name="connsiteY2" fmla="*/ 343940 h 397725"/>
              <a:gd name="connsiteX3" fmla="*/ 533784 w 877068"/>
              <a:gd name="connsiteY3" fmla="*/ 372515 h 397725"/>
              <a:gd name="connsiteX4" fmla="*/ 0 w 877068"/>
              <a:gd name="connsiteY4" fmla="*/ 382040 h 397725"/>
              <a:gd name="connsiteX5" fmla="*/ 57150 w 877068"/>
              <a:gd name="connsiteY5" fmla="*/ 31996 h 397725"/>
              <a:gd name="connsiteX0" fmla="*/ 57150 w 877068"/>
              <a:gd name="connsiteY0" fmla="*/ 31996 h 407185"/>
              <a:gd name="connsiteX1" fmla="*/ 877068 w 877068"/>
              <a:gd name="connsiteY1" fmla="*/ 60571 h 407185"/>
              <a:gd name="connsiteX2" fmla="*/ 829443 w 877068"/>
              <a:gd name="connsiteY2" fmla="*/ 343940 h 407185"/>
              <a:gd name="connsiteX3" fmla="*/ 0 w 877068"/>
              <a:gd name="connsiteY3" fmla="*/ 382040 h 407185"/>
              <a:gd name="connsiteX4" fmla="*/ 57150 w 877068"/>
              <a:gd name="connsiteY4" fmla="*/ 31996 h 407185"/>
              <a:gd name="connsiteX0" fmla="*/ 57150 w 877068"/>
              <a:gd name="connsiteY0" fmla="*/ 31996 h 382040"/>
              <a:gd name="connsiteX1" fmla="*/ 877068 w 877068"/>
              <a:gd name="connsiteY1" fmla="*/ 60571 h 382040"/>
              <a:gd name="connsiteX2" fmla="*/ 829443 w 877068"/>
              <a:gd name="connsiteY2" fmla="*/ 343940 h 382040"/>
              <a:gd name="connsiteX3" fmla="*/ 0 w 877068"/>
              <a:gd name="connsiteY3" fmla="*/ 382040 h 382040"/>
              <a:gd name="connsiteX4" fmla="*/ 57150 w 877068"/>
              <a:gd name="connsiteY4" fmla="*/ 31996 h 382040"/>
              <a:gd name="connsiteX0" fmla="*/ 57150 w 877068"/>
              <a:gd name="connsiteY0" fmla="*/ 43756 h 365225"/>
              <a:gd name="connsiteX1" fmla="*/ 877068 w 877068"/>
              <a:gd name="connsiteY1" fmla="*/ 43756 h 365225"/>
              <a:gd name="connsiteX2" fmla="*/ 829443 w 877068"/>
              <a:gd name="connsiteY2" fmla="*/ 327125 h 365225"/>
              <a:gd name="connsiteX3" fmla="*/ 0 w 877068"/>
              <a:gd name="connsiteY3" fmla="*/ 365225 h 365225"/>
              <a:gd name="connsiteX4" fmla="*/ 57150 w 877068"/>
              <a:gd name="connsiteY4" fmla="*/ 43756 h 365225"/>
              <a:gd name="connsiteX0" fmla="*/ 57150 w 877068"/>
              <a:gd name="connsiteY0" fmla="*/ 36955 h 358424"/>
              <a:gd name="connsiteX1" fmla="*/ 877068 w 877068"/>
              <a:gd name="connsiteY1" fmla="*/ 36955 h 358424"/>
              <a:gd name="connsiteX2" fmla="*/ 829443 w 877068"/>
              <a:gd name="connsiteY2" fmla="*/ 320324 h 358424"/>
              <a:gd name="connsiteX3" fmla="*/ 0 w 877068"/>
              <a:gd name="connsiteY3" fmla="*/ 358424 h 358424"/>
              <a:gd name="connsiteX4" fmla="*/ 57150 w 877068"/>
              <a:gd name="connsiteY4" fmla="*/ 36955 h 358424"/>
              <a:gd name="connsiteX0" fmla="*/ 0 w 819918"/>
              <a:gd name="connsiteY0" fmla="*/ 36955 h 334992"/>
              <a:gd name="connsiteX1" fmla="*/ 819918 w 819918"/>
              <a:gd name="connsiteY1" fmla="*/ 36955 h 334992"/>
              <a:gd name="connsiteX2" fmla="*/ 772293 w 819918"/>
              <a:gd name="connsiteY2" fmla="*/ 320324 h 334992"/>
              <a:gd name="connsiteX3" fmla="*/ 0 w 819918"/>
              <a:gd name="connsiteY3" fmla="*/ 329849 h 334992"/>
              <a:gd name="connsiteX4" fmla="*/ 0 w 819918"/>
              <a:gd name="connsiteY4" fmla="*/ 36955 h 334992"/>
              <a:gd name="connsiteX0" fmla="*/ 0 w 838968"/>
              <a:gd name="connsiteY0" fmla="*/ 55829 h 353866"/>
              <a:gd name="connsiteX1" fmla="*/ 838968 w 838968"/>
              <a:gd name="connsiteY1" fmla="*/ 27254 h 353866"/>
              <a:gd name="connsiteX2" fmla="*/ 772293 w 838968"/>
              <a:gd name="connsiteY2" fmla="*/ 339198 h 353866"/>
              <a:gd name="connsiteX3" fmla="*/ 0 w 838968"/>
              <a:gd name="connsiteY3" fmla="*/ 348723 h 353866"/>
              <a:gd name="connsiteX4" fmla="*/ 0 w 838968"/>
              <a:gd name="connsiteY4" fmla="*/ 55829 h 353866"/>
              <a:gd name="connsiteX0" fmla="*/ 0 w 794821"/>
              <a:gd name="connsiteY0" fmla="*/ 55829 h 353866"/>
              <a:gd name="connsiteX1" fmla="*/ 794821 w 794821"/>
              <a:gd name="connsiteY1" fmla="*/ 27254 h 353866"/>
              <a:gd name="connsiteX2" fmla="*/ 772293 w 794821"/>
              <a:gd name="connsiteY2" fmla="*/ 339198 h 353866"/>
              <a:gd name="connsiteX3" fmla="*/ 0 w 794821"/>
              <a:gd name="connsiteY3" fmla="*/ 348723 h 353866"/>
              <a:gd name="connsiteX4" fmla="*/ 0 w 794821"/>
              <a:gd name="connsiteY4" fmla="*/ 55829 h 3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821" h="353866">
                <a:moveTo>
                  <a:pt x="0" y="55829"/>
                </a:moveTo>
                <a:cubicBezTo>
                  <a:pt x="225553" y="16538"/>
                  <a:pt x="654993" y="-31087"/>
                  <a:pt x="794821" y="27254"/>
                </a:cubicBezTo>
                <a:lnTo>
                  <a:pt x="772293" y="339198"/>
                </a:lnTo>
                <a:cubicBezTo>
                  <a:pt x="626115" y="392776"/>
                  <a:pt x="185865" y="276889"/>
                  <a:pt x="0" y="348723"/>
                </a:cubicBezTo>
                <a:lnTo>
                  <a:pt x="0" y="55829"/>
                </a:lnTo>
                <a:close/>
              </a:path>
            </a:pathLst>
          </a:custGeom>
          <a:solidFill>
            <a:srgbClr val="FFF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Motivation</a:t>
            </a:r>
          </a:p>
        </p:txBody>
      </p:sp>
      <p:sp>
        <p:nvSpPr>
          <p:cNvPr id="4" name="Slide Number Placeholder 3"/>
          <p:cNvSpPr>
            <a:spLocks noGrp="1"/>
          </p:cNvSpPr>
          <p:nvPr>
            <p:ph type="sldNum" sz="quarter" idx="12"/>
          </p:nvPr>
        </p:nvSpPr>
        <p:spPr/>
        <p:txBody>
          <a:bodyPr/>
          <a:lstStyle/>
          <a:p>
            <a:fld id="{4864194A-5C42-46BD-9B44-5762C902972D}" type="slidenum">
              <a:rPr lang="en-US" smtClean="0"/>
              <a:pPr/>
              <a:t>4</a:t>
            </a:fld>
            <a:endParaRPr lang="en-US" dirty="0"/>
          </a:p>
        </p:txBody>
      </p:sp>
      <p:sp>
        <p:nvSpPr>
          <p:cNvPr id="5" name="Content Placeholder 12"/>
          <p:cNvSpPr txBox="1">
            <a:spLocks/>
          </p:cNvSpPr>
          <p:nvPr/>
        </p:nvSpPr>
        <p:spPr>
          <a:xfrm>
            <a:off x="1509032" y="1133022"/>
            <a:ext cx="10141403" cy="4993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lumMod val="75000"/>
                    <a:lumOff val="25000"/>
                  </a:schemeClr>
                </a:solidFill>
                <a:latin typeface="Museo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b="0" dirty="0" smtClean="0">
                <a:latin typeface="+mj-lt"/>
              </a:rPr>
              <a:t>Continuous blending can produce richer variety!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300" y="1233917"/>
            <a:ext cx="772761" cy="64607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841" y="2297885"/>
            <a:ext cx="3624792" cy="292321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841" y="2297885"/>
            <a:ext cx="3624792" cy="292321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45613" y="2406783"/>
            <a:ext cx="3504764" cy="2964557"/>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45613" y="2406783"/>
            <a:ext cx="3504764" cy="2964557"/>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79559" y="2441261"/>
            <a:ext cx="3796858" cy="2779843"/>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79559" y="2441261"/>
            <a:ext cx="3796858" cy="2779843"/>
          </a:xfrm>
          <a:prstGeom prst="rect">
            <a:avLst/>
          </a:prstGeom>
        </p:spPr>
      </p:pic>
    </p:spTree>
    <p:extLst>
      <p:ext uri="{BB962C8B-B14F-4D97-AF65-F5344CB8AC3E}">
        <p14:creationId xmlns:p14="http://schemas.microsoft.com/office/powerpoint/2010/main" val="3558322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par>
                          <p:cTn id="13" fill="hold">
                            <p:stCondLst>
                              <p:cond delay="250"/>
                            </p:stCondLst>
                            <p:childTnLst>
                              <p:par>
                                <p:cTn id="14" presetID="10"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1000"/>
                            </p:stCondLst>
                            <p:childTnLst>
                              <p:par>
                                <p:cTn id="18" presetID="10" presetClass="entr" presetSubtype="0" fill="hold" nodeType="after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childTnLst>
                          </p:cTn>
                        </p:par>
                        <p:par>
                          <p:cTn id="21" fill="hold">
                            <p:stCondLst>
                              <p:cond delay="1750"/>
                            </p:stCondLst>
                            <p:childTnLst>
                              <p:par>
                                <p:cTn id="22" presetID="10" presetClass="entr" presetSubtype="0" fill="hold" nodeType="after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childTnLst>
                          </p:cTn>
                        </p:par>
                        <p:par>
                          <p:cTn id="25" fill="hold">
                            <p:stCondLst>
                              <p:cond delay="2500"/>
                            </p:stCondLst>
                            <p:childTnLst>
                              <p:par>
                                <p:cTn id="26" presetID="10"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childTnLst>
                          </p:cTn>
                        </p:par>
                        <p:par>
                          <p:cTn id="29" fill="hold">
                            <p:stCondLst>
                              <p:cond delay="3250"/>
                            </p:stCondLst>
                            <p:childTnLst>
                              <p:par>
                                <p:cTn id="30" presetID="10" presetClass="entr" presetSubtype="0" fill="hold" nodeType="after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a:t>
            </a:r>
          </a:p>
        </p:txBody>
      </p:sp>
      <p:sp>
        <p:nvSpPr>
          <p:cNvPr id="4" name="Slide Number Placeholder 3"/>
          <p:cNvSpPr>
            <a:spLocks noGrp="1"/>
          </p:cNvSpPr>
          <p:nvPr>
            <p:ph type="sldNum" sz="quarter" idx="12"/>
          </p:nvPr>
        </p:nvSpPr>
        <p:spPr/>
        <p:txBody>
          <a:bodyPr/>
          <a:lstStyle/>
          <a:p>
            <a:fld id="{4864194A-5C42-46BD-9B44-5762C902972D}" type="slidenum">
              <a:rPr lang="en-US" smtClean="0"/>
              <a:pPr/>
              <a:t>40</a:t>
            </a:fld>
            <a:endParaRPr lang="en-US" dirty="0"/>
          </a:p>
        </p:txBody>
      </p:sp>
      <p:sp>
        <p:nvSpPr>
          <p:cNvPr id="6" name="Content Placeholder 2"/>
          <p:cNvSpPr>
            <a:spLocks noGrp="1"/>
          </p:cNvSpPr>
          <p:nvPr>
            <p:ph idx="1"/>
          </p:nvPr>
        </p:nvSpPr>
        <p:spPr>
          <a:xfrm>
            <a:off x="480961" y="1068779"/>
            <a:ext cx="11169475" cy="5108185"/>
          </a:xfrm>
        </p:spPr>
        <p:txBody>
          <a:bodyPr/>
          <a:lstStyle/>
          <a:p>
            <a:r>
              <a:rPr lang="en-US" b="0" dirty="0"/>
              <a:t>Shape </a:t>
            </a:r>
            <a:r>
              <a:rPr lang="en-US" b="0" dirty="0" smtClean="0"/>
              <a:t>exploration</a:t>
            </a:r>
            <a:endParaRPr lang="en-US" b="0" dirty="0"/>
          </a:p>
        </p:txBody>
      </p:sp>
      <p:pic>
        <p:nvPicPr>
          <p:cNvPr id="7" name="Picture 6"/>
          <p:cNvPicPr>
            <a:picLocks noChangeAspect="1"/>
          </p:cNvPicPr>
          <p:nvPr/>
        </p:nvPicPr>
        <p:blipFill>
          <a:blip r:embed="rId3"/>
          <a:stretch>
            <a:fillRect/>
          </a:stretch>
        </p:blipFill>
        <p:spPr>
          <a:xfrm>
            <a:off x="2196564" y="3439366"/>
            <a:ext cx="7637690" cy="2533727"/>
          </a:xfrm>
          <a:prstGeom prst="rect">
            <a:avLst/>
          </a:prstGeom>
        </p:spPr>
      </p:pic>
      <p:pic>
        <p:nvPicPr>
          <p:cNvPr id="8" name="Picture 7"/>
          <p:cNvPicPr>
            <a:picLocks noChangeAspect="1"/>
          </p:cNvPicPr>
          <p:nvPr/>
        </p:nvPicPr>
        <p:blipFill>
          <a:blip r:embed="rId4"/>
          <a:stretch>
            <a:fillRect/>
          </a:stretch>
        </p:blipFill>
        <p:spPr>
          <a:xfrm>
            <a:off x="4734609" y="905639"/>
            <a:ext cx="5111520" cy="2533727"/>
          </a:xfrm>
          <a:prstGeom prst="rect">
            <a:avLst/>
          </a:prstGeom>
        </p:spPr>
      </p:pic>
    </p:spTree>
    <p:extLst>
      <p:ext uri="{BB962C8B-B14F-4D97-AF65-F5344CB8AC3E}">
        <p14:creationId xmlns:p14="http://schemas.microsoft.com/office/powerpoint/2010/main" val="115996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64194A-5C42-46BD-9B44-5762C902972D}" type="slidenum">
              <a:rPr lang="en-US" smtClean="0"/>
              <a:pPr/>
              <a:t>41</a:t>
            </a:fld>
            <a:endParaRPr lang="en-US" dirty="0"/>
          </a:p>
        </p:txBody>
      </p:sp>
      <p:sp>
        <p:nvSpPr>
          <p:cNvPr id="5" name="Flowchart: Data 8"/>
          <p:cNvSpPr/>
          <p:nvPr/>
        </p:nvSpPr>
        <p:spPr>
          <a:xfrm>
            <a:off x="789261" y="2521479"/>
            <a:ext cx="2623013" cy="4037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6 w 10000"/>
              <a:gd name="connsiteY1" fmla="*/ 256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6 w 10000"/>
              <a:gd name="connsiteY1" fmla="*/ 256 h 10000"/>
              <a:gd name="connsiteX2" fmla="*/ 10000 w 10000"/>
              <a:gd name="connsiteY2" fmla="*/ 0 h 10000"/>
              <a:gd name="connsiteX3" fmla="*/ 8429 w 10000"/>
              <a:gd name="connsiteY3" fmla="*/ 10000 h 10000"/>
              <a:gd name="connsiteX4" fmla="*/ 0 w 10000"/>
              <a:gd name="connsiteY4" fmla="*/ 10000 h 10000"/>
              <a:gd name="connsiteX0" fmla="*/ 0 w 9356"/>
              <a:gd name="connsiteY0" fmla="*/ 10000 h 10000"/>
              <a:gd name="connsiteX1" fmla="*/ 926 w 9356"/>
              <a:gd name="connsiteY1" fmla="*/ 256 h 10000"/>
              <a:gd name="connsiteX2" fmla="*/ 9356 w 9356"/>
              <a:gd name="connsiteY2" fmla="*/ 0 h 10000"/>
              <a:gd name="connsiteX3" fmla="*/ 8429 w 9356"/>
              <a:gd name="connsiteY3" fmla="*/ 10000 h 10000"/>
              <a:gd name="connsiteX4" fmla="*/ 0 w 9356"/>
              <a:gd name="connsiteY4" fmla="*/ 10000 h 10000"/>
              <a:gd name="connsiteX0" fmla="*/ 0 w 10000"/>
              <a:gd name="connsiteY0" fmla="*/ 10000 h 10000"/>
              <a:gd name="connsiteX1" fmla="*/ 990 w 10000"/>
              <a:gd name="connsiteY1" fmla="*/ 256 h 10000"/>
              <a:gd name="connsiteX2" fmla="*/ 10000 w 10000"/>
              <a:gd name="connsiteY2" fmla="*/ 0 h 10000"/>
              <a:gd name="connsiteX3" fmla="*/ 8779 w 10000"/>
              <a:gd name="connsiteY3" fmla="*/ 1000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330" y="6752"/>
                  <a:pt x="659" y="3504"/>
                  <a:pt x="990" y="256"/>
                </a:cubicBezTo>
                <a:lnTo>
                  <a:pt x="10000" y="0"/>
                </a:lnTo>
                <a:lnTo>
                  <a:pt x="8779" y="10000"/>
                </a:lnTo>
                <a:lnTo>
                  <a:pt x="0" y="10000"/>
                </a:lnTo>
                <a:close/>
              </a:path>
            </a:pathLst>
          </a:custGeom>
          <a:solidFill>
            <a:srgbClr val="40B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904392" y="2431834"/>
            <a:ext cx="10792803" cy="19770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sz="3600" dirty="0" smtClean="0">
                <a:solidFill>
                  <a:schemeClr val="bg1"/>
                </a:solidFill>
                <a:latin typeface="Museo 700" panose="02000000000000000000" pitchFamily="50" charset="0"/>
              </a:rPr>
              <a:t>Chapter. 6</a:t>
            </a:r>
            <a:r>
              <a:rPr lang="en-US" sz="3600" dirty="0" smtClean="0">
                <a:latin typeface="Museo 700" panose="02000000000000000000" pitchFamily="50" charset="0"/>
              </a:rPr>
              <a:t> </a:t>
            </a:r>
          </a:p>
          <a:p>
            <a:pPr>
              <a:spcBef>
                <a:spcPts val="1200"/>
              </a:spcBef>
            </a:pPr>
            <a:r>
              <a:rPr lang="en-US" sz="4800" dirty="0"/>
              <a:t>Conclusion and Future Work</a:t>
            </a:r>
            <a:endParaRPr lang="en-US" sz="6600" dirty="0"/>
          </a:p>
        </p:txBody>
      </p:sp>
    </p:spTree>
    <p:extLst>
      <p:ext uri="{BB962C8B-B14F-4D97-AF65-F5344CB8AC3E}">
        <p14:creationId xmlns:p14="http://schemas.microsoft.com/office/powerpoint/2010/main" val="709694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36"/>
          <p:cNvSpPr/>
          <p:nvPr/>
        </p:nvSpPr>
        <p:spPr>
          <a:xfrm>
            <a:off x="691662" y="4524681"/>
            <a:ext cx="6213229" cy="633473"/>
          </a:xfrm>
          <a:custGeom>
            <a:avLst/>
            <a:gdLst>
              <a:gd name="connsiteX0" fmla="*/ 0 w 838968"/>
              <a:gd name="connsiteY0" fmla="*/ 25003 h 400050"/>
              <a:gd name="connsiteX1" fmla="*/ 419484 w 838968"/>
              <a:gd name="connsiteY1" fmla="*/ 25003 h 400050"/>
              <a:gd name="connsiteX2" fmla="*/ 838968 w 838968"/>
              <a:gd name="connsiteY2" fmla="*/ 25003 h 400050"/>
              <a:gd name="connsiteX3" fmla="*/ 838968 w 838968"/>
              <a:gd name="connsiteY3" fmla="*/ 375047 h 400050"/>
              <a:gd name="connsiteX4" fmla="*/ 419484 w 838968"/>
              <a:gd name="connsiteY4" fmla="*/ 375047 h 400050"/>
              <a:gd name="connsiteX5" fmla="*/ 0 w 838968"/>
              <a:gd name="connsiteY5" fmla="*/ 375047 h 400050"/>
              <a:gd name="connsiteX6" fmla="*/ 0 w 838968"/>
              <a:gd name="connsiteY6" fmla="*/ 25003 h 400050"/>
              <a:gd name="connsiteX0" fmla="*/ 0 w 838968"/>
              <a:gd name="connsiteY0" fmla="*/ 24060 h 397116"/>
              <a:gd name="connsiteX1" fmla="*/ 419484 w 838968"/>
              <a:gd name="connsiteY1" fmla="*/ 24060 h 397116"/>
              <a:gd name="connsiteX2" fmla="*/ 838968 w 838968"/>
              <a:gd name="connsiteY2" fmla="*/ 24060 h 397116"/>
              <a:gd name="connsiteX3" fmla="*/ 838968 w 838968"/>
              <a:gd name="connsiteY3" fmla="*/ 374104 h 397116"/>
              <a:gd name="connsiteX4" fmla="*/ 476634 w 838968"/>
              <a:gd name="connsiteY4" fmla="*/ 364579 h 397116"/>
              <a:gd name="connsiteX5" fmla="*/ 0 w 838968"/>
              <a:gd name="connsiteY5" fmla="*/ 374104 h 397116"/>
              <a:gd name="connsiteX6" fmla="*/ 0 w 838968"/>
              <a:gd name="connsiteY6" fmla="*/ 24060 h 39711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57150 w 896118"/>
              <a:gd name="connsiteY0" fmla="*/ 24060 h 409306"/>
              <a:gd name="connsiteX1" fmla="*/ 476634 w 896118"/>
              <a:gd name="connsiteY1" fmla="*/ 24060 h 409306"/>
              <a:gd name="connsiteX2" fmla="*/ 896118 w 896118"/>
              <a:gd name="connsiteY2" fmla="*/ 24060 h 409306"/>
              <a:gd name="connsiteX3" fmla="*/ 896118 w 896118"/>
              <a:gd name="connsiteY3" fmla="*/ 374104 h 409306"/>
              <a:gd name="connsiteX4" fmla="*/ 533784 w 896118"/>
              <a:gd name="connsiteY4" fmla="*/ 364579 h 409306"/>
              <a:gd name="connsiteX5" fmla="*/ 0 w 896118"/>
              <a:gd name="connsiteY5" fmla="*/ 374104 h 409306"/>
              <a:gd name="connsiteX6" fmla="*/ 57150 w 896118"/>
              <a:gd name="connsiteY6" fmla="*/ 24060 h 409306"/>
              <a:gd name="connsiteX0" fmla="*/ 57150 w 896118"/>
              <a:gd name="connsiteY0" fmla="*/ 43755 h 429001"/>
              <a:gd name="connsiteX1" fmla="*/ 896118 w 896118"/>
              <a:gd name="connsiteY1" fmla="*/ 43755 h 429001"/>
              <a:gd name="connsiteX2" fmla="*/ 896118 w 896118"/>
              <a:gd name="connsiteY2" fmla="*/ 393799 h 429001"/>
              <a:gd name="connsiteX3" fmla="*/ 533784 w 896118"/>
              <a:gd name="connsiteY3" fmla="*/ 384274 h 429001"/>
              <a:gd name="connsiteX4" fmla="*/ 0 w 896118"/>
              <a:gd name="connsiteY4" fmla="*/ 393799 h 429001"/>
              <a:gd name="connsiteX5" fmla="*/ 57150 w 896118"/>
              <a:gd name="connsiteY5" fmla="*/ 43755 h 429001"/>
              <a:gd name="connsiteX0" fmla="*/ 57150 w 896118"/>
              <a:gd name="connsiteY0" fmla="*/ 31996 h 417242"/>
              <a:gd name="connsiteX1" fmla="*/ 877068 w 896118"/>
              <a:gd name="connsiteY1" fmla="*/ 60571 h 417242"/>
              <a:gd name="connsiteX2" fmla="*/ 896118 w 896118"/>
              <a:gd name="connsiteY2" fmla="*/ 382040 h 417242"/>
              <a:gd name="connsiteX3" fmla="*/ 533784 w 896118"/>
              <a:gd name="connsiteY3" fmla="*/ 372515 h 417242"/>
              <a:gd name="connsiteX4" fmla="*/ 0 w 896118"/>
              <a:gd name="connsiteY4" fmla="*/ 382040 h 417242"/>
              <a:gd name="connsiteX5" fmla="*/ 57150 w 896118"/>
              <a:gd name="connsiteY5" fmla="*/ 31996 h 417242"/>
              <a:gd name="connsiteX0" fmla="*/ 57150 w 877068"/>
              <a:gd name="connsiteY0" fmla="*/ 31996 h 397725"/>
              <a:gd name="connsiteX1" fmla="*/ 877068 w 877068"/>
              <a:gd name="connsiteY1" fmla="*/ 60571 h 397725"/>
              <a:gd name="connsiteX2" fmla="*/ 829443 w 877068"/>
              <a:gd name="connsiteY2" fmla="*/ 343940 h 397725"/>
              <a:gd name="connsiteX3" fmla="*/ 533784 w 877068"/>
              <a:gd name="connsiteY3" fmla="*/ 372515 h 397725"/>
              <a:gd name="connsiteX4" fmla="*/ 0 w 877068"/>
              <a:gd name="connsiteY4" fmla="*/ 382040 h 397725"/>
              <a:gd name="connsiteX5" fmla="*/ 57150 w 877068"/>
              <a:gd name="connsiteY5" fmla="*/ 31996 h 397725"/>
              <a:gd name="connsiteX0" fmla="*/ 57150 w 877068"/>
              <a:gd name="connsiteY0" fmla="*/ 31996 h 407185"/>
              <a:gd name="connsiteX1" fmla="*/ 877068 w 877068"/>
              <a:gd name="connsiteY1" fmla="*/ 60571 h 407185"/>
              <a:gd name="connsiteX2" fmla="*/ 829443 w 877068"/>
              <a:gd name="connsiteY2" fmla="*/ 343940 h 407185"/>
              <a:gd name="connsiteX3" fmla="*/ 0 w 877068"/>
              <a:gd name="connsiteY3" fmla="*/ 382040 h 407185"/>
              <a:gd name="connsiteX4" fmla="*/ 57150 w 877068"/>
              <a:gd name="connsiteY4" fmla="*/ 31996 h 407185"/>
              <a:gd name="connsiteX0" fmla="*/ 57150 w 877068"/>
              <a:gd name="connsiteY0" fmla="*/ 31996 h 382040"/>
              <a:gd name="connsiteX1" fmla="*/ 877068 w 877068"/>
              <a:gd name="connsiteY1" fmla="*/ 60571 h 382040"/>
              <a:gd name="connsiteX2" fmla="*/ 829443 w 877068"/>
              <a:gd name="connsiteY2" fmla="*/ 343940 h 382040"/>
              <a:gd name="connsiteX3" fmla="*/ 0 w 877068"/>
              <a:gd name="connsiteY3" fmla="*/ 382040 h 382040"/>
              <a:gd name="connsiteX4" fmla="*/ 57150 w 877068"/>
              <a:gd name="connsiteY4" fmla="*/ 31996 h 382040"/>
              <a:gd name="connsiteX0" fmla="*/ 57150 w 877068"/>
              <a:gd name="connsiteY0" fmla="*/ 43756 h 365225"/>
              <a:gd name="connsiteX1" fmla="*/ 877068 w 877068"/>
              <a:gd name="connsiteY1" fmla="*/ 43756 h 365225"/>
              <a:gd name="connsiteX2" fmla="*/ 829443 w 877068"/>
              <a:gd name="connsiteY2" fmla="*/ 327125 h 365225"/>
              <a:gd name="connsiteX3" fmla="*/ 0 w 877068"/>
              <a:gd name="connsiteY3" fmla="*/ 365225 h 365225"/>
              <a:gd name="connsiteX4" fmla="*/ 57150 w 877068"/>
              <a:gd name="connsiteY4" fmla="*/ 43756 h 365225"/>
              <a:gd name="connsiteX0" fmla="*/ 57150 w 877068"/>
              <a:gd name="connsiteY0" fmla="*/ 36955 h 358424"/>
              <a:gd name="connsiteX1" fmla="*/ 877068 w 877068"/>
              <a:gd name="connsiteY1" fmla="*/ 36955 h 358424"/>
              <a:gd name="connsiteX2" fmla="*/ 829443 w 877068"/>
              <a:gd name="connsiteY2" fmla="*/ 320324 h 358424"/>
              <a:gd name="connsiteX3" fmla="*/ 0 w 877068"/>
              <a:gd name="connsiteY3" fmla="*/ 358424 h 358424"/>
              <a:gd name="connsiteX4" fmla="*/ 57150 w 877068"/>
              <a:gd name="connsiteY4" fmla="*/ 36955 h 358424"/>
              <a:gd name="connsiteX0" fmla="*/ 0 w 819918"/>
              <a:gd name="connsiteY0" fmla="*/ 36955 h 334992"/>
              <a:gd name="connsiteX1" fmla="*/ 819918 w 819918"/>
              <a:gd name="connsiteY1" fmla="*/ 36955 h 334992"/>
              <a:gd name="connsiteX2" fmla="*/ 772293 w 819918"/>
              <a:gd name="connsiteY2" fmla="*/ 320324 h 334992"/>
              <a:gd name="connsiteX3" fmla="*/ 0 w 819918"/>
              <a:gd name="connsiteY3" fmla="*/ 329849 h 334992"/>
              <a:gd name="connsiteX4" fmla="*/ 0 w 819918"/>
              <a:gd name="connsiteY4" fmla="*/ 36955 h 334992"/>
              <a:gd name="connsiteX0" fmla="*/ 0 w 838968"/>
              <a:gd name="connsiteY0" fmla="*/ 55829 h 353866"/>
              <a:gd name="connsiteX1" fmla="*/ 838968 w 838968"/>
              <a:gd name="connsiteY1" fmla="*/ 27254 h 353866"/>
              <a:gd name="connsiteX2" fmla="*/ 772293 w 838968"/>
              <a:gd name="connsiteY2" fmla="*/ 339198 h 353866"/>
              <a:gd name="connsiteX3" fmla="*/ 0 w 838968"/>
              <a:gd name="connsiteY3" fmla="*/ 348723 h 353866"/>
              <a:gd name="connsiteX4" fmla="*/ 0 w 838968"/>
              <a:gd name="connsiteY4" fmla="*/ 55829 h 353866"/>
              <a:gd name="connsiteX0" fmla="*/ 0 w 794821"/>
              <a:gd name="connsiteY0" fmla="*/ 55829 h 353866"/>
              <a:gd name="connsiteX1" fmla="*/ 794821 w 794821"/>
              <a:gd name="connsiteY1" fmla="*/ 27254 h 353866"/>
              <a:gd name="connsiteX2" fmla="*/ 772293 w 794821"/>
              <a:gd name="connsiteY2" fmla="*/ 339198 h 353866"/>
              <a:gd name="connsiteX3" fmla="*/ 0 w 794821"/>
              <a:gd name="connsiteY3" fmla="*/ 348723 h 353866"/>
              <a:gd name="connsiteX4" fmla="*/ 0 w 794821"/>
              <a:gd name="connsiteY4" fmla="*/ 55829 h 3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821" h="353866">
                <a:moveTo>
                  <a:pt x="0" y="55829"/>
                </a:moveTo>
                <a:cubicBezTo>
                  <a:pt x="225553" y="16538"/>
                  <a:pt x="654993" y="-31087"/>
                  <a:pt x="794821" y="27254"/>
                </a:cubicBezTo>
                <a:lnTo>
                  <a:pt x="772293" y="339198"/>
                </a:lnTo>
                <a:cubicBezTo>
                  <a:pt x="626115" y="392776"/>
                  <a:pt x="185865" y="276889"/>
                  <a:pt x="0" y="348723"/>
                </a:cubicBezTo>
                <a:lnTo>
                  <a:pt x="0" y="55829"/>
                </a:lnTo>
                <a:close/>
              </a:path>
            </a:pathLst>
          </a:custGeom>
          <a:solidFill>
            <a:srgbClr val="FFF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b="0" dirty="0" smtClean="0">
                <a:latin typeface="Museo 700" panose="02000000000000000000" pitchFamily="50" charset="0"/>
              </a:rPr>
              <a:t>Topology-changing deformations for correspondence </a:t>
            </a:r>
            <a:br>
              <a:rPr lang="en-US" b="0" dirty="0" smtClean="0">
                <a:latin typeface="Museo 700" panose="02000000000000000000" pitchFamily="50" charset="0"/>
              </a:rPr>
            </a:br>
            <a:r>
              <a:rPr lang="en-US" b="0" dirty="0" smtClean="0">
                <a:latin typeface="Museo 700" panose="02000000000000000000" pitchFamily="50" charset="0"/>
              </a:rPr>
              <a:t>and shape creation:</a:t>
            </a:r>
          </a:p>
          <a:p>
            <a:pPr marL="973138" indent="-457200">
              <a:buFont typeface="+mj-lt"/>
              <a:buAutoNum type="arabicPeriod"/>
            </a:pPr>
            <a:r>
              <a:rPr lang="en-US" b="0" dirty="0" smtClean="0"/>
              <a:t>A continuous, fine-grained part </a:t>
            </a:r>
            <a:r>
              <a:rPr lang="en-US" b="0" dirty="0"/>
              <a:t>matching algorithm </a:t>
            </a:r>
            <a:endParaRPr lang="en-US" b="0" dirty="0" smtClean="0"/>
          </a:p>
          <a:p>
            <a:pPr marL="973138" indent="-457200">
              <a:buFont typeface="+mj-lt"/>
              <a:buAutoNum type="arabicPeriod"/>
            </a:pPr>
            <a:r>
              <a:rPr lang="en-US" b="0" dirty="0" smtClean="0"/>
              <a:t>Designed </a:t>
            </a:r>
            <a:r>
              <a:rPr lang="en-US" b="0" dirty="0"/>
              <a:t>a topology-varying shape blending </a:t>
            </a:r>
            <a:r>
              <a:rPr lang="en-US" b="0" dirty="0" smtClean="0"/>
              <a:t>mechanism</a:t>
            </a:r>
          </a:p>
          <a:p>
            <a:pPr marL="973138" indent="-457200">
              <a:buFont typeface="+mj-lt"/>
              <a:buAutoNum type="arabicPeriod"/>
            </a:pPr>
            <a:r>
              <a:rPr lang="en-US" b="0" dirty="0" smtClean="0"/>
              <a:t>User-controlled </a:t>
            </a:r>
            <a:r>
              <a:rPr lang="en-US" b="0" dirty="0"/>
              <a:t>and automatic </a:t>
            </a:r>
            <a:r>
              <a:rPr lang="en-US" b="0" dirty="0" smtClean="0"/>
              <a:t>intuitive </a:t>
            </a:r>
            <a:r>
              <a:rPr lang="en-US" b="0" dirty="0"/>
              <a:t>modeling tools</a:t>
            </a:r>
          </a:p>
          <a:p>
            <a:pPr marL="514350" indent="-514350">
              <a:buFont typeface="+mj-lt"/>
              <a:buAutoNum type="arabicPeriod"/>
            </a:pPr>
            <a:endParaRPr lang="en-US" b="0" dirty="0" smtClean="0"/>
          </a:p>
          <a:p>
            <a:r>
              <a:rPr lang="en-US" sz="3200" b="0" dirty="0" smtClean="0"/>
              <a:t>Our proposed framework shows promising results with </a:t>
            </a:r>
            <a:r>
              <a:rPr lang="en-US" sz="3200" b="0" dirty="0" smtClean="0">
                <a:latin typeface="Museo 700" panose="02000000000000000000" pitchFamily="50" charset="0"/>
              </a:rPr>
              <a:t>much room for improvements!</a:t>
            </a:r>
            <a:endParaRPr lang="en-US" sz="3200" b="0" dirty="0">
              <a:latin typeface="Museo 700" panose="02000000000000000000" pitchFamily="50" charset="0"/>
            </a:endParaRPr>
          </a:p>
        </p:txBody>
      </p:sp>
      <p:sp>
        <p:nvSpPr>
          <p:cNvPr id="4" name="Slide Number Placeholder 3"/>
          <p:cNvSpPr>
            <a:spLocks noGrp="1"/>
          </p:cNvSpPr>
          <p:nvPr>
            <p:ph type="sldNum" sz="quarter" idx="12"/>
          </p:nvPr>
        </p:nvSpPr>
        <p:spPr/>
        <p:txBody>
          <a:bodyPr/>
          <a:lstStyle/>
          <a:p>
            <a:fld id="{4864194A-5C42-46BD-9B44-5762C902972D}" type="slidenum">
              <a:rPr lang="en-US" smtClean="0"/>
              <a:pPr/>
              <a:t>42</a:t>
            </a:fld>
            <a:endParaRPr lang="en-US" dirty="0"/>
          </a:p>
        </p:txBody>
      </p:sp>
    </p:spTree>
    <p:extLst>
      <p:ext uri="{BB962C8B-B14F-4D97-AF65-F5344CB8AC3E}">
        <p14:creationId xmlns:p14="http://schemas.microsoft.com/office/powerpoint/2010/main" val="4260383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75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75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4" dur="75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b="0" dirty="0" smtClean="0">
                <a:latin typeface="Museo 700" panose="02000000000000000000" pitchFamily="50" charset="0"/>
              </a:rPr>
              <a:t>Representation</a:t>
            </a:r>
          </a:p>
          <a:p>
            <a:pPr lvl="1"/>
            <a:r>
              <a:rPr lang="en-US" dirty="0" smtClean="0">
                <a:solidFill>
                  <a:srgbClr val="40B4C0"/>
                </a:solidFill>
                <a:latin typeface="Museo 700" panose="02000000000000000000" pitchFamily="50" charset="0"/>
              </a:rPr>
              <a:t>Volumetric-based</a:t>
            </a:r>
            <a:r>
              <a:rPr lang="en-US" b="0" dirty="0" smtClean="0">
                <a:latin typeface="Museo 300" panose="02000000000000000000" pitchFamily="50" charset="0"/>
              </a:rPr>
              <a:t> representation for more complicated structures</a:t>
            </a:r>
            <a:br>
              <a:rPr lang="en-US" b="0" dirty="0" smtClean="0">
                <a:latin typeface="Museo 300" panose="02000000000000000000" pitchFamily="50" charset="0"/>
              </a:rPr>
            </a:br>
            <a:endParaRPr lang="en-US" b="0" dirty="0" smtClean="0">
              <a:latin typeface="Museo 300" panose="02000000000000000000" pitchFamily="50" charset="0"/>
            </a:endParaRPr>
          </a:p>
          <a:p>
            <a:r>
              <a:rPr lang="en-US" b="0" dirty="0" smtClean="0">
                <a:latin typeface="Museo 700" panose="02000000000000000000" pitchFamily="50" charset="0"/>
              </a:rPr>
              <a:t>Segmentation</a:t>
            </a:r>
          </a:p>
          <a:p>
            <a:pPr lvl="1"/>
            <a:r>
              <a:rPr lang="en-US" dirty="0" smtClean="0">
                <a:latin typeface="Museo 300" panose="02000000000000000000" pitchFamily="50" charset="0"/>
              </a:rPr>
              <a:t>Online shape repositories are not well segmented</a:t>
            </a:r>
            <a:r>
              <a:rPr lang="en-US" b="0" dirty="0" smtClean="0">
                <a:latin typeface="Museo 300" panose="02000000000000000000" pitchFamily="50" charset="0"/>
              </a:rPr>
              <a:t> </a:t>
            </a:r>
          </a:p>
          <a:p>
            <a:pPr lvl="1"/>
            <a:r>
              <a:rPr lang="en-US" dirty="0" smtClean="0">
                <a:latin typeface="Museo 300" panose="02000000000000000000" pitchFamily="50" charset="0"/>
              </a:rPr>
              <a:t>Incorporate a </a:t>
            </a:r>
            <a:r>
              <a:rPr lang="en-US" dirty="0" smtClean="0">
                <a:solidFill>
                  <a:srgbClr val="40B4C0"/>
                </a:solidFill>
                <a:latin typeface="Museo 700" panose="02000000000000000000" pitchFamily="50" charset="0"/>
              </a:rPr>
              <a:t>segmentation search </a:t>
            </a:r>
            <a:r>
              <a:rPr lang="en-US" dirty="0" smtClean="0">
                <a:latin typeface="Museo 300" panose="02000000000000000000" pitchFamily="50" charset="0"/>
              </a:rPr>
              <a:t>with the correspondence search</a:t>
            </a:r>
          </a:p>
          <a:p>
            <a:pPr lvl="1"/>
            <a:endParaRPr lang="en-US" b="0" dirty="0">
              <a:latin typeface="Museo 300" panose="02000000000000000000" pitchFamily="50" charset="0"/>
            </a:endParaRPr>
          </a:p>
        </p:txBody>
      </p:sp>
      <p:sp>
        <p:nvSpPr>
          <p:cNvPr id="4" name="Slide Number Placeholder 3"/>
          <p:cNvSpPr>
            <a:spLocks noGrp="1"/>
          </p:cNvSpPr>
          <p:nvPr>
            <p:ph type="sldNum" sz="quarter" idx="12"/>
          </p:nvPr>
        </p:nvSpPr>
        <p:spPr/>
        <p:txBody>
          <a:bodyPr/>
          <a:lstStyle/>
          <a:p>
            <a:fld id="{4864194A-5C42-46BD-9B44-5762C902972D}" type="slidenum">
              <a:rPr lang="en-US" smtClean="0"/>
              <a:pPr/>
              <a:t>43</a:t>
            </a:fld>
            <a:endParaRPr lang="en-US" dirty="0"/>
          </a:p>
        </p:txBody>
      </p:sp>
      <p:grpSp>
        <p:nvGrpSpPr>
          <p:cNvPr id="9" name="Group 8"/>
          <p:cNvGrpSpPr/>
          <p:nvPr/>
        </p:nvGrpSpPr>
        <p:grpSpPr>
          <a:xfrm>
            <a:off x="2036016" y="3898984"/>
            <a:ext cx="8396560" cy="2172473"/>
            <a:chOff x="2036016" y="3898984"/>
            <a:chExt cx="8396560" cy="2172473"/>
          </a:xfrm>
        </p:grpSpPr>
        <p:pic>
          <p:nvPicPr>
            <p:cNvPr id="6" name="Picture 5"/>
            <p:cNvPicPr>
              <a:picLocks noChangeAspect="1"/>
            </p:cNvPicPr>
            <p:nvPr/>
          </p:nvPicPr>
          <p:blipFill>
            <a:blip r:embed="rId3"/>
            <a:stretch>
              <a:fillRect/>
            </a:stretch>
          </p:blipFill>
          <p:spPr>
            <a:xfrm>
              <a:off x="2036016" y="3898984"/>
              <a:ext cx="8396560" cy="1799853"/>
            </a:xfrm>
            <a:prstGeom prst="rect">
              <a:avLst/>
            </a:prstGeom>
          </p:spPr>
        </p:pic>
        <p:sp>
          <p:nvSpPr>
            <p:cNvPr id="7" name="TextBox 6"/>
            <p:cNvSpPr txBox="1"/>
            <p:nvPr/>
          </p:nvSpPr>
          <p:spPr>
            <a:xfrm>
              <a:off x="2036016" y="5609792"/>
              <a:ext cx="1888535" cy="461665"/>
            </a:xfrm>
            <a:prstGeom prst="rect">
              <a:avLst/>
            </a:prstGeom>
            <a:noFill/>
          </p:spPr>
          <p:txBody>
            <a:bodyPr wrap="square" rtlCol="0">
              <a:spAutoFit/>
            </a:bodyPr>
            <a:lstStyle/>
            <a:p>
              <a:pPr algn="ctr"/>
              <a:r>
                <a:rPr lang="en-US" sz="2400" dirty="0" smtClean="0">
                  <a:solidFill>
                    <a:srgbClr val="FF2E83"/>
                  </a:solidFill>
                </a:rPr>
                <a:t>High energy</a:t>
              </a:r>
              <a:endParaRPr lang="en-US" sz="2400" dirty="0">
                <a:solidFill>
                  <a:srgbClr val="FF2E83"/>
                </a:solidFill>
              </a:endParaRPr>
            </a:p>
          </p:txBody>
        </p:sp>
        <p:sp>
          <p:nvSpPr>
            <p:cNvPr id="8" name="TextBox 7"/>
            <p:cNvSpPr txBox="1"/>
            <p:nvPr/>
          </p:nvSpPr>
          <p:spPr>
            <a:xfrm>
              <a:off x="4458405" y="5609792"/>
              <a:ext cx="5866946" cy="461665"/>
            </a:xfrm>
            <a:prstGeom prst="rect">
              <a:avLst/>
            </a:prstGeom>
            <a:noFill/>
          </p:spPr>
          <p:txBody>
            <a:bodyPr wrap="square" rtlCol="0">
              <a:spAutoFit/>
            </a:bodyPr>
            <a:lstStyle/>
            <a:p>
              <a:pPr algn="ctr"/>
              <a:r>
                <a:rPr lang="en-US" sz="2400" dirty="0" smtClean="0">
                  <a:solidFill>
                    <a:srgbClr val="00B050"/>
                  </a:solidFill>
                </a:rPr>
                <a:t>Low energy segmentation</a:t>
              </a:r>
              <a:endParaRPr lang="en-US" sz="2400" dirty="0">
                <a:solidFill>
                  <a:srgbClr val="00B050"/>
                </a:solidFill>
              </a:endParaRPr>
            </a:p>
          </p:txBody>
        </p:sp>
      </p:grpSp>
    </p:spTree>
    <p:extLst>
      <p:ext uri="{BB962C8B-B14F-4D97-AF65-F5344CB8AC3E}">
        <p14:creationId xmlns:p14="http://schemas.microsoft.com/office/powerpoint/2010/main" val="1201251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500"/>
                            </p:stCondLst>
                            <p:childTnLst>
                              <p:par>
                                <p:cTn id="23" presetID="10" presetClass="entr" presetSubtype="0" fill="hold" nodeType="after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3" name="Content Placeholder 2"/>
          <p:cNvSpPr>
            <a:spLocks noGrp="1"/>
          </p:cNvSpPr>
          <p:nvPr>
            <p:ph idx="1"/>
          </p:nvPr>
        </p:nvSpPr>
        <p:spPr/>
        <p:txBody>
          <a:bodyPr/>
          <a:lstStyle/>
          <a:p>
            <a:pPr marL="0" indent="0">
              <a:buNone/>
            </a:pPr>
            <a:r>
              <a:rPr lang="en-US" sz="3200" b="0" dirty="0" smtClean="0"/>
              <a:t>Plausibility of outputs?</a:t>
            </a:r>
          </a:p>
          <a:p>
            <a:pPr marL="971550" lvl="1" indent="-514350">
              <a:buFont typeface="+mj-lt"/>
              <a:buAutoNum type="arabicPeriod"/>
            </a:pPr>
            <a:endParaRPr lang="en-US" b="0" dirty="0" smtClean="0">
              <a:latin typeface="Museo 300" panose="02000000000000000000" pitchFamily="50" charset="0"/>
            </a:endParaRPr>
          </a:p>
          <a:p>
            <a:r>
              <a:rPr lang="en-US" b="0" dirty="0" smtClean="0">
                <a:latin typeface="Museo 700" panose="02000000000000000000" pitchFamily="50" charset="0"/>
              </a:rPr>
              <a:t>Data-driven approach</a:t>
            </a:r>
          </a:p>
          <a:p>
            <a:pPr lvl="1"/>
            <a:r>
              <a:rPr lang="en-US" dirty="0" smtClean="0">
                <a:latin typeface="Museo 300" panose="02000000000000000000" pitchFamily="50" charset="0"/>
              </a:rPr>
              <a:t>Compare visual similarity, or other measures, with the </a:t>
            </a:r>
            <a:r>
              <a:rPr lang="en-US" dirty="0" smtClean="0">
                <a:solidFill>
                  <a:srgbClr val="40B4C0"/>
                </a:solidFill>
                <a:latin typeface="Museo 700" panose="02000000000000000000" pitchFamily="50" charset="0"/>
              </a:rPr>
              <a:t>database</a:t>
            </a:r>
          </a:p>
          <a:p>
            <a:pPr lvl="1"/>
            <a:r>
              <a:rPr lang="en-US" b="0" dirty="0" smtClean="0">
                <a:latin typeface="Museo 300" panose="02000000000000000000" pitchFamily="50" charset="0"/>
              </a:rPr>
              <a:t>Incorporating </a:t>
            </a:r>
            <a:r>
              <a:rPr lang="en-US" b="0" dirty="0" smtClean="0">
                <a:solidFill>
                  <a:srgbClr val="40B4C0"/>
                </a:solidFill>
                <a:latin typeface="Museo 700" panose="02000000000000000000" pitchFamily="50" charset="0"/>
              </a:rPr>
              <a:t>functionality analysis</a:t>
            </a:r>
            <a:endParaRPr lang="en-US" b="0" dirty="0">
              <a:solidFill>
                <a:srgbClr val="40B4C0"/>
              </a:solidFill>
              <a:latin typeface="Museo 700" panose="02000000000000000000" pitchFamily="50" charset="0"/>
            </a:endParaRPr>
          </a:p>
        </p:txBody>
      </p:sp>
      <p:sp>
        <p:nvSpPr>
          <p:cNvPr id="4" name="Slide Number Placeholder 3"/>
          <p:cNvSpPr>
            <a:spLocks noGrp="1"/>
          </p:cNvSpPr>
          <p:nvPr>
            <p:ph type="sldNum" sz="quarter" idx="12"/>
          </p:nvPr>
        </p:nvSpPr>
        <p:spPr/>
        <p:txBody>
          <a:bodyPr/>
          <a:lstStyle/>
          <a:p>
            <a:fld id="{4864194A-5C42-46BD-9B44-5762C902972D}" type="slidenum">
              <a:rPr lang="en-US" smtClean="0"/>
              <a:pPr/>
              <a:t>44</a:t>
            </a:fld>
            <a:endParaRPr lang="en-US" dirty="0"/>
          </a:p>
        </p:txBody>
      </p:sp>
      <p:grpSp>
        <p:nvGrpSpPr>
          <p:cNvPr id="8" name="Group 7"/>
          <p:cNvGrpSpPr/>
          <p:nvPr/>
        </p:nvGrpSpPr>
        <p:grpSpPr>
          <a:xfrm>
            <a:off x="7079361" y="3530192"/>
            <a:ext cx="4478229" cy="2224741"/>
            <a:chOff x="7337813" y="4169194"/>
            <a:chExt cx="4032753" cy="200343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9871"/>
            <a:stretch/>
          </p:blipFill>
          <p:spPr>
            <a:xfrm>
              <a:off x="7337813" y="4361436"/>
              <a:ext cx="1912882" cy="172405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7174" b="8832"/>
            <a:stretch/>
          </p:blipFill>
          <p:spPr>
            <a:xfrm>
              <a:off x="9962538" y="4535663"/>
              <a:ext cx="1408028" cy="154982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1481"/>
            <a:stretch/>
          </p:blipFill>
          <p:spPr>
            <a:xfrm>
              <a:off x="8395427" y="4169194"/>
              <a:ext cx="2263296" cy="2003433"/>
            </a:xfrm>
            <a:prstGeom prst="rect">
              <a:avLst/>
            </a:prstGeom>
          </p:spPr>
        </p:pic>
      </p:grpSp>
    </p:spTree>
    <p:extLst>
      <p:ext uri="{BB962C8B-B14F-4D97-AF65-F5344CB8AC3E}">
        <p14:creationId xmlns:p14="http://schemas.microsoft.com/office/powerpoint/2010/main" val="365577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3" name="Content Placeholder 2"/>
          <p:cNvSpPr>
            <a:spLocks noGrp="1"/>
          </p:cNvSpPr>
          <p:nvPr>
            <p:ph idx="1"/>
          </p:nvPr>
        </p:nvSpPr>
        <p:spPr/>
        <p:txBody>
          <a:bodyPr/>
          <a:lstStyle/>
          <a:p>
            <a:r>
              <a:rPr lang="en-US" b="0" dirty="0" smtClean="0">
                <a:latin typeface="Museo 700" panose="02000000000000000000" pitchFamily="50" charset="0"/>
              </a:rPr>
              <a:t>Other directions</a:t>
            </a:r>
          </a:p>
          <a:p>
            <a:pPr lvl="1"/>
            <a:r>
              <a:rPr lang="en-US" dirty="0" smtClean="0">
                <a:latin typeface="Museo 300" panose="02000000000000000000" pitchFamily="50" charset="0"/>
              </a:rPr>
              <a:t>Shape </a:t>
            </a:r>
            <a:r>
              <a:rPr lang="en-US" dirty="0">
                <a:solidFill>
                  <a:srgbClr val="40B4C0"/>
                </a:solidFill>
                <a:latin typeface="Museo 700" panose="02000000000000000000" pitchFamily="50" charset="0"/>
              </a:rPr>
              <a:t>extrapolation</a:t>
            </a:r>
            <a:r>
              <a:rPr lang="en-US" dirty="0">
                <a:solidFill>
                  <a:srgbClr val="40B4C0"/>
                </a:solidFill>
                <a:latin typeface="Museo 300" panose="02000000000000000000" pitchFamily="50" charset="0"/>
              </a:rPr>
              <a:t> </a:t>
            </a:r>
            <a:r>
              <a:rPr lang="en-US" dirty="0">
                <a:latin typeface="Museo 300" panose="02000000000000000000" pitchFamily="50" charset="0"/>
              </a:rPr>
              <a:t>(i.e., going beyond interpolation</a:t>
            </a:r>
            <a:r>
              <a:rPr lang="en-US" dirty="0" smtClean="0">
                <a:latin typeface="Museo 300" panose="02000000000000000000" pitchFamily="50" charset="0"/>
              </a:rPr>
              <a:t>)</a:t>
            </a:r>
          </a:p>
          <a:p>
            <a:pPr lvl="1"/>
            <a:r>
              <a:rPr lang="en-US" dirty="0" smtClean="0">
                <a:solidFill>
                  <a:srgbClr val="40B4C0"/>
                </a:solidFill>
                <a:latin typeface="Museo 700" panose="02000000000000000000" pitchFamily="50" charset="0"/>
              </a:rPr>
              <a:t>Learning </a:t>
            </a:r>
            <a:r>
              <a:rPr lang="en-US" dirty="0">
                <a:solidFill>
                  <a:srgbClr val="40B4C0"/>
                </a:solidFill>
                <a:latin typeface="Museo 700" panose="02000000000000000000" pitchFamily="50" charset="0"/>
              </a:rPr>
              <a:t>parametric models </a:t>
            </a:r>
            <a:r>
              <a:rPr lang="en-US" dirty="0">
                <a:latin typeface="Museo 300" panose="02000000000000000000" pitchFamily="50" charset="0"/>
              </a:rPr>
              <a:t>and shape class </a:t>
            </a:r>
            <a:r>
              <a:rPr lang="en-US" dirty="0" smtClean="0">
                <a:latin typeface="Museo 300" panose="02000000000000000000" pitchFamily="50" charset="0"/>
              </a:rPr>
              <a:t>structure or part styles </a:t>
            </a:r>
            <a:r>
              <a:rPr lang="en-US" dirty="0">
                <a:latin typeface="Museo 300" panose="02000000000000000000" pitchFamily="50" charset="0"/>
              </a:rPr>
              <a:t>from </a:t>
            </a:r>
            <a:r>
              <a:rPr lang="en-US" dirty="0" smtClean="0">
                <a:latin typeface="Museo 300" panose="02000000000000000000" pitchFamily="50" charset="0"/>
              </a:rPr>
              <a:t>a set </a:t>
            </a:r>
            <a:r>
              <a:rPr lang="en-US" dirty="0">
                <a:latin typeface="Museo 300" panose="02000000000000000000" pitchFamily="50" charset="0"/>
              </a:rPr>
              <a:t>in order to synthesize entirely novel </a:t>
            </a:r>
            <a:r>
              <a:rPr lang="en-US" dirty="0" smtClean="0">
                <a:latin typeface="Museo 300" panose="02000000000000000000" pitchFamily="50" charset="0"/>
              </a:rPr>
              <a:t>shapes</a:t>
            </a:r>
            <a:endParaRPr lang="en-US" dirty="0">
              <a:latin typeface="Museo 300" panose="02000000000000000000" pitchFamily="50" charset="0"/>
            </a:endParaRPr>
          </a:p>
        </p:txBody>
      </p:sp>
      <p:sp>
        <p:nvSpPr>
          <p:cNvPr id="4" name="Slide Number Placeholder 3"/>
          <p:cNvSpPr>
            <a:spLocks noGrp="1"/>
          </p:cNvSpPr>
          <p:nvPr>
            <p:ph type="sldNum" sz="quarter" idx="12"/>
          </p:nvPr>
        </p:nvSpPr>
        <p:spPr/>
        <p:txBody>
          <a:bodyPr/>
          <a:lstStyle/>
          <a:p>
            <a:fld id="{4864194A-5C42-46BD-9B44-5762C902972D}" type="slidenum">
              <a:rPr lang="en-US" smtClean="0"/>
              <a:pPr/>
              <a:t>45</a:t>
            </a:fld>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4429" b="34238"/>
          <a:stretch/>
        </p:blipFill>
        <p:spPr>
          <a:xfrm>
            <a:off x="742244" y="3203468"/>
            <a:ext cx="10707511" cy="1887166"/>
          </a:xfrm>
          <a:prstGeom prst="rect">
            <a:avLst/>
          </a:prstGeom>
        </p:spPr>
      </p:pic>
    </p:spTree>
    <p:extLst>
      <p:ext uri="{BB962C8B-B14F-4D97-AF65-F5344CB8AC3E}">
        <p14:creationId xmlns:p14="http://schemas.microsoft.com/office/powerpoint/2010/main" val="3946897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Acknowledgments</a:t>
            </a:r>
            <a:endParaRPr lang="en-US" dirty="0"/>
          </a:p>
        </p:txBody>
      </p:sp>
      <p:sp>
        <p:nvSpPr>
          <p:cNvPr id="6" name="Content Placeholder 5"/>
          <p:cNvSpPr>
            <a:spLocks noGrp="1"/>
          </p:cNvSpPr>
          <p:nvPr>
            <p:ph idx="1"/>
          </p:nvPr>
        </p:nvSpPr>
        <p:spPr/>
        <p:txBody>
          <a:bodyPr/>
          <a:lstStyle/>
          <a:p>
            <a:r>
              <a:rPr lang="en-US" b="0" dirty="0" smtClean="0"/>
              <a:t>My co-authors</a:t>
            </a:r>
          </a:p>
          <a:p>
            <a:pPr lvl="1"/>
            <a:r>
              <a:rPr lang="en-US" dirty="0" smtClean="0">
                <a:solidFill>
                  <a:schemeClr val="tx1">
                    <a:lumMod val="75000"/>
                    <a:lumOff val="25000"/>
                  </a:schemeClr>
                </a:solidFill>
              </a:rPr>
              <a:t>Richard</a:t>
            </a:r>
            <a:r>
              <a:rPr lang="en-US" dirty="0">
                <a:solidFill>
                  <a:schemeClr val="tx1">
                    <a:lumMod val="75000"/>
                    <a:lumOff val="25000"/>
                  </a:schemeClr>
                </a:solidFill>
              </a:rPr>
              <a:t>, </a:t>
            </a:r>
            <a:r>
              <a:rPr lang="en-US" dirty="0" smtClean="0">
                <a:solidFill>
                  <a:schemeClr val="tx1">
                    <a:lumMod val="75000"/>
                    <a:lumOff val="25000"/>
                  </a:schemeClr>
                </a:solidFill>
              </a:rPr>
              <a:t>Kevin</a:t>
            </a:r>
            <a:r>
              <a:rPr lang="en-US" dirty="0">
                <a:solidFill>
                  <a:schemeClr val="tx1">
                    <a:lumMod val="75000"/>
                    <a:lumOff val="25000"/>
                  </a:schemeClr>
                </a:solidFill>
              </a:rPr>
              <a:t>, Howard, JJ, Ethan, </a:t>
            </a:r>
            <a:r>
              <a:rPr lang="en-US" dirty="0" err="1">
                <a:solidFill>
                  <a:schemeClr val="tx1">
                    <a:lumMod val="75000"/>
                    <a:lumOff val="25000"/>
                  </a:schemeClr>
                </a:solidFill>
              </a:rPr>
              <a:t>Rui</a:t>
            </a:r>
            <a:r>
              <a:rPr lang="en-US" dirty="0">
                <a:solidFill>
                  <a:schemeClr val="tx1">
                    <a:lumMod val="75000"/>
                    <a:lumOff val="25000"/>
                  </a:schemeClr>
                </a:solidFill>
              </a:rPr>
              <a:t>, and </a:t>
            </a:r>
            <a:r>
              <a:rPr lang="en-US" dirty="0" smtClean="0">
                <a:solidFill>
                  <a:schemeClr val="tx1">
                    <a:lumMod val="75000"/>
                    <a:lumOff val="25000"/>
                  </a:schemeClr>
                </a:solidFill>
              </a:rPr>
              <a:t>Patricio</a:t>
            </a:r>
          </a:p>
          <a:p>
            <a:r>
              <a:rPr lang="en-US" b="0" dirty="0" smtClean="0"/>
              <a:t>Supervisory committee</a:t>
            </a:r>
          </a:p>
          <a:p>
            <a:r>
              <a:rPr lang="en-US" b="0" dirty="0" smtClean="0"/>
              <a:t>My family and friends</a:t>
            </a:r>
            <a:endParaRPr lang="en-US" b="0"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46</a:t>
            </a:fld>
            <a:endParaRPr lang="en-US" dirty="0"/>
          </a:p>
        </p:txBody>
      </p:sp>
      <p:grpSp>
        <p:nvGrpSpPr>
          <p:cNvPr id="7" name="Group 6"/>
          <p:cNvGrpSpPr/>
          <p:nvPr/>
        </p:nvGrpSpPr>
        <p:grpSpPr>
          <a:xfrm>
            <a:off x="7039009" y="5179225"/>
            <a:ext cx="4406401" cy="997739"/>
            <a:chOff x="-570621" y="4441379"/>
            <a:chExt cx="9927593" cy="2247900"/>
          </a:xfrm>
        </p:grpSpPr>
        <p:sp>
          <p:nvSpPr>
            <p:cNvPr id="8" name="Isosceles Triangle 7"/>
            <p:cNvSpPr/>
            <p:nvPr/>
          </p:nvSpPr>
          <p:spPr>
            <a:xfrm>
              <a:off x="-570621" y="5381409"/>
              <a:ext cx="2438400" cy="1307869"/>
            </a:xfrm>
            <a:prstGeom prst="triangle">
              <a:avLst/>
            </a:prstGeom>
            <a:solidFill>
              <a:srgbClr val="EB5D5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p:cNvSpPr/>
            <p:nvPr/>
          </p:nvSpPr>
          <p:spPr>
            <a:xfrm>
              <a:off x="191379" y="4727475"/>
              <a:ext cx="3657600" cy="1961804"/>
            </a:xfrm>
            <a:prstGeom prst="triangle">
              <a:avLst/>
            </a:prstGeom>
            <a:solidFill>
              <a:srgbClr val="F49B5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p:cNvSpPr/>
            <p:nvPr/>
          </p:nvSpPr>
          <p:spPr>
            <a:xfrm>
              <a:off x="1410579" y="4441379"/>
              <a:ext cx="4191000" cy="2247900"/>
            </a:xfrm>
            <a:prstGeom prst="triangle">
              <a:avLst/>
            </a:prstGeom>
            <a:solidFill>
              <a:srgbClr val="FFCC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p:nvSpPr>
          <p:spPr>
            <a:xfrm>
              <a:off x="3696579" y="5299375"/>
              <a:ext cx="2591346" cy="1389903"/>
            </a:xfrm>
            <a:prstGeom prst="triangle">
              <a:avLst/>
            </a:prstGeom>
            <a:solidFill>
              <a:srgbClr val="40B4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p:nvSpPr>
          <p:spPr>
            <a:xfrm>
              <a:off x="4614105" y="4727475"/>
              <a:ext cx="3657600" cy="1961804"/>
            </a:xfrm>
            <a:prstGeom prst="triangle">
              <a:avLst/>
            </a:prstGeom>
            <a:solidFill>
              <a:srgbClr val="328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p:cNvSpPr/>
            <p:nvPr/>
          </p:nvSpPr>
          <p:spPr>
            <a:xfrm>
              <a:off x="6474925" y="5143453"/>
              <a:ext cx="2882047" cy="1545825"/>
            </a:xfrm>
            <a:prstGeom prst="triangle">
              <a:avLst/>
            </a:prstGeom>
            <a:solidFill>
              <a:srgbClr val="3B636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0" y="3563338"/>
            <a:ext cx="12191999" cy="830997"/>
          </a:xfrm>
          <a:prstGeom prst="rect">
            <a:avLst/>
          </a:prstGeom>
          <a:noFill/>
        </p:spPr>
        <p:txBody>
          <a:bodyPr wrap="square" rtlCol="0">
            <a:spAutoFit/>
          </a:bodyPr>
          <a:lstStyle/>
          <a:p>
            <a:pPr algn="ctr"/>
            <a:r>
              <a:rPr lang="en-US" sz="4800" dirty="0" smtClean="0">
                <a:solidFill>
                  <a:srgbClr val="328F99"/>
                </a:solidFill>
                <a:latin typeface="Museo 700" panose="02000000000000000000" pitchFamily="50" charset="0"/>
              </a:rPr>
              <a:t>Thank you!</a:t>
            </a:r>
            <a:endParaRPr lang="en-US" sz="4800" dirty="0">
              <a:solidFill>
                <a:srgbClr val="328F99"/>
              </a:solidFill>
              <a:latin typeface="Museo 700" panose="02000000000000000000" pitchFamily="50" charset="0"/>
            </a:endParaRPr>
          </a:p>
        </p:txBody>
      </p:sp>
    </p:spTree>
    <p:extLst>
      <p:ext uri="{BB962C8B-B14F-4D97-AF65-F5344CB8AC3E}">
        <p14:creationId xmlns:p14="http://schemas.microsoft.com/office/powerpoint/2010/main" val="3335758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47</a:t>
            </a:fld>
            <a:endParaRPr lang="en-US" dirty="0"/>
          </a:p>
        </p:txBody>
      </p:sp>
      <p:pic>
        <p:nvPicPr>
          <p:cNvPr id="5" name="Picture 4"/>
          <p:cNvPicPr>
            <a:picLocks noChangeAspect="1"/>
          </p:cNvPicPr>
          <p:nvPr/>
        </p:nvPicPr>
        <p:blipFill>
          <a:blip r:embed="rId3"/>
          <a:stretch>
            <a:fillRect/>
          </a:stretch>
        </p:blipFill>
        <p:spPr>
          <a:xfrm>
            <a:off x="273885" y="1927121"/>
            <a:ext cx="6236957" cy="3262750"/>
          </a:xfrm>
          <a:prstGeom prst="rect">
            <a:avLst/>
          </a:prstGeom>
        </p:spPr>
      </p:pic>
      <p:pic>
        <p:nvPicPr>
          <p:cNvPr id="6" name="Picture 5"/>
          <p:cNvPicPr>
            <a:picLocks noChangeAspect="1"/>
          </p:cNvPicPr>
          <p:nvPr/>
        </p:nvPicPr>
        <p:blipFill>
          <a:blip r:embed="rId4"/>
          <a:stretch>
            <a:fillRect/>
          </a:stretch>
        </p:blipFill>
        <p:spPr>
          <a:xfrm>
            <a:off x="6306151" y="854244"/>
            <a:ext cx="5349759" cy="5019395"/>
          </a:xfrm>
          <a:prstGeom prst="rect">
            <a:avLst/>
          </a:prstGeom>
        </p:spPr>
      </p:pic>
    </p:spTree>
    <p:extLst>
      <p:ext uri="{BB962C8B-B14F-4D97-AF65-F5344CB8AC3E}">
        <p14:creationId xmlns:p14="http://schemas.microsoft.com/office/powerpoint/2010/main" val="882842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uble Wave 36"/>
          <p:cNvSpPr/>
          <p:nvPr/>
        </p:nvSpPr>
        <p:spPr>
          <a:xfrm>
            <a:off x="3281464" y="1362160"/>
            <a:ext cx="3705490" cy="406632"/>
          </a:xfrm>
          <a:custGeom>
            <a:avLst/>
            <a:gdLst>
              <a:gd name="connsiteX0" fmla="*/ 0 w 838968"/>
              <a:gd name="connsiteY0" fmla="*/ 25003 h 400050"/>
              <a:gd name="connsiteX1" fmla="*/ 419484 w 838968"/>
              <a:gd name="connsiteY1" fmla="*/ 25003 h 400050"/>
              <a:gd name="connsiteX2" fmla="*/ 838968 w 838968"/>
              <a:gd name="connsiteY2" fmla="*/ 25003 h 400050"/>
              <a:gd name="connsiteX3" fmla="*/ 838968 w 838968"/>
              <a:gd name="connsiteY3" fmla="*/ 375047 h 400050"/>
              <a:gd name="connsiteX4" fmla="*/ 419484 w 838968"/>
              <a:gd name="connsiteY4" fmla="*/ 375047 h 400050"/>
              <a:gd name="connsiteX5" fmla="*/ 0 w 838968"/>
              <a:gd name="connsiteY5" fmla="*/ 375047 h 400050"/>
              <a:gd name="connsiteX6" fmla="*/ 0 w 838968"/>
              <a:gd name="connsiteY6" fmla="*/ 25003 h 400050"/>
              <a:gd name="connsiteX0" fmla="*/ 0 w 838968"/>
              <a:gd name="connsiteY0" fmla="*/ 24060 h 397116"/>
              <a:gd name="connsiteX1" fmla="*/ 419484 w 838968"/>
              <a:gd name="connsiteY1" fmla="*/ 24060 h 397116"/>
              <a:gd name="connsiteX2" fmla="*/ 838968 w 838968"/>
              <a:gd name="connsiteY2" fmla="*/ 24060 h 397116"/>
              <a:gd name="connsiteX3" fmla="*/ 838968 w 838968"/>
              <a:gd name="connsiteY3" fmla="*/ 374104 h 397116"/>
              <a:gd name="connsiteX4" fmla="*/ 476634 w 838968"/>
              <a:gd name="connsiteY4" fmla="*/ 364579 h 397116"/>
              <a:gd name="connsiteX5" fmla="*/ 0 w 838968"/>
              <a:gd name="connsiteY5" fmla="*/ 374104 h 397116"/>
              <a:gd name="connsiteX6" fmla="*/ 0 w 838968"/>
              <a:gd name="connsiteY6" fmla="*/ 24060 h 39711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0 w 838968"/>
              <a:gd name="connsiteY0" fmla="*/ 24060 h 409306"/>
              <a:gd name="connsiteX1" fmla="*/ 419484 w 838968"/>
              <a:gd name="connsiteY1" fmla="*/ 24060 h 409306"/>
              <a:gd name="connsiteX2" fmla="*/ 838968 w 838968"/>
              <a:gd name="connsiteY2" fmla="*/ 24060 h 409306"/>
              <a:gd name="connsiteX3" fmla="*/ 838968 w 838968"/>
              <a:gd name="connsiteY3" fmla="*/ 374104 h 409306"/>
              <a:gd name="connsiteX4" fmla="*/ 476634 w 838968"/>
              <a:gd name="connsiteY4" fmla="*/ 364579 h 409306"/>
              <a:gd name="connsiteX5" fmla="*/ 0 w 838968"/>
              <a:gd name="connsiteY5" fmla="*/ 374104 h 409306"/>
              <a:gd name="connsiteX6" fmla="*/ 0 w 838968"/>
              <a:gd name="connsiteY6" fmla="*/ 24060 h 409306"/>
              <a:gd name="connsiteX0" fmla="*/ 57150 w 896118"/>
              <a:gd name="connsiteY0" fmla="*/ 24060 h 409306"/>
              <a:gd name="connsiteX1" fmla="*/ 476634 w 896118"/>
              <a:gd name="connsiteY1" fmla="*/ 24060 h 409306"/>
              <a:gd name="connsiteX2" fmla="*/ 896118 w 896118"/>
              <a:gd name="connsiteY2" fmla="*/ 24060 h 409306"/>
              <a:gd name="connsiteX3" fmla="*/ 896118 w 896118"/>
              <a:gd name="connsiteY3" fmla="*/ 374104 h 409306"/>
              <a:gd name="connsiteX4" fmla="*/ 533784 w 896118"/>
              <a:gd name="connsiteY4" fmla="*/ 364579 h 409306"/>
              <a:gd name="connsiteX5" fmla="*/ 0 w 896118"/>
              <a:gd name="connsiteY5" fmla="*/ 374104 h 409306"/>
              <a:gd name="connsiteX6" fmla="*/ 57150 w 896118"/>
              <a:gd name="connsiteY6" fmla="*/ 24060 h 409306"/>
              <a:gd name="connsiteX0" fmla="*/ 57150 w 896118"/>
              <a:gd name="connsiteY0" fmla="*/ 43755 h 429001"/>
              <a:gd name="connsiteX1" fmla="*/ 896118 w 896118"/>
              <a:gd name="connsiteY1" fmla="*/ 43755 h 429001"/>
              <a:gd name="connsiteX2" fmla="*/ 896118 w 896118"/>
              <a:gd name="connsiteY2" fmla="*/ 393799 h 429001"/>
              <a:gd name="connsiteX3" fmla="*/ 533784 w 896118"/>
              <a:gd name="connsiteY3" fmla="*/ 384274 h 429001"/>
              <a:gd name="connsiteX4" fmla="*/ 0 w 896118"/>
              <a:gd name="connsiteY4" fmla="*/ 393799 h 429001"/>
              <a:gd name="connsiteX5" fmla="*/ 57150 w 896118"/>
              <a:gd name="connsiteY5" fmla="*/ 43755 h 429001"/>
              <a:gd name="connsiteX0" fmla="*/ 57150 w 896118"/>
              <a:gd name="connsiteY0" fmla="*/ 31996 h 417242"/>
              <a:gd name="connsiteX1" fmla="*/ 877068 w 896118"/>
              <a:gd name="connsiteY1" fmla="*/ 60571 h 417242"/>
              <a:gd name="connsiteX2" fmla="*/ 896118 w 896118"/>
              <a:gd name="connsiteY2" fmla="*/ 382040 h 417242"/>
              <a:gd name="connsiteX3" fmla="*/ 533784 w 896118"/>
              <a:gd name="connsiteY3" fmla="*/ 372515 h 417242"/>
              <a:gd name="connsiteX4" fmla="*/ 0 w 896118"/>
              <a:gd name="connsiteY4" fmla="*/ 382040 h 417242"/>
              <a:gd name="connsiteX5" fmla="*/ 57150 w 896118"/>
              <a:gd name="connsiteY5" fmla="*/ 31996 h 417242"/>
              <a:gd name="connsiteX0" fmla="*/ 57150 w 877068"/>
              <a:gd name="connsiteY0" fmla="*/ 31996 h 397725"/>
              <a:gd name="connsiteX1" fmla="*/ 877068 w 877068"/>
              <a:gd name="connsiteY1" fmla="*/ 60571 h 397725"/>
              <a:gd name="connsiteX2" fmla="*/ 829443 w 877068"/>
              <a:gd name="connsiteY2" fmla="*/ 343940 h 397725"/>
              <a:gd name="connsiteX3" fmla="*/ 533784 w 877068"/>
              <a:gd name="connsiteY3" fmla="*/ 372515 h 397725"/>
              <a:gd name="connsiteX4" fmla="*/ 0 w 877068"/>
              <a:gd name="connsiteY4" fmla="*/ 382040 h 397725"/>
              <a:gd name="connsiteX5" fmla="*/ 57150 w 877068"/>
              <a:gd name="connsiteY5" fmla="*/ 31996 h 397725"/>
              <a:gd name="connsiteX0" fmla="*/ 57150 w 877068"/>
              <a:gd name="connsiteY0" fmla="*/ 31996 h 407185"/>
              <a:gd name="connsiteX1" fmla="*/ 877068 w 877068"/>
              <a:gd name="connsiteY1" fmla="*/ 60571 h 407185"/>
              <a:gd name="connsiteX2" fmla="*/ 829443 w 877068"/>
              <a:gd name="connsiteY2" fmla="*/ 343940 h 407185"/>
              <a:gd name="connsiteX3" fmla="*/ 0 w 877068"/>
              <a:gd name="connsiteY3" fmla="*/ 382040 h 407185"/>
              <a:gd name="connsiteX4" fmla="*/ 57150 w 877068"/>
              <a:gd name="connsiteY4" fmla="*/ 31996 h 407185"/>
              <a:gd name="connsiteX0" fmla="*/ 57150 w 877068"/>
              <a:gd name="connsiteY0" fmla="*/ 31996 h 382040"/>
              <a:gd name="connsiteX1" fmla="*/ 877068 w 877068"/>
              <a:gd name="connsiteY1" fmla="*/ 60571 h 382040"/>
              <a:gd name="connsiteX2" fmla="*/ 829443 w 877068"/>
              <a:gd name="connsiteY2" fmla="*/ 343940 h 382040"/>
              <a:gd name="connsiteX3" fmla="*/ 0 w 877068"/>
              <a:gd name="connsiteY3" fmla="*/ 382040 h 382040"/>
              <a:gd name="connsiteX4" fmla="*/ 57150 w 877068"/>
              <a:gd name="connsiteY4" fmla="*/ 31996 h 382040"/>
              <a:gd name="connsiteX0" fmla="*/ 57150 w 877068"/>
              <a:gd name="connsiteY0" fmla="*/ 43756 h 365225"/>
              <a:gd name="connsiteX1" fmla="*/ 877068 w 877068"/>
              <a:gd name="connsiteY1" fmla="*/ 43756 h 365225"/>
              <a:gd name="connsiteX2" fmla="*/ 829443 w 877068"/>
              <a:gd name="connsiteY2" fmla="*/ 327125 h 365225"/>
              <a:gd name="connsiteX3" fmla="*/ 0 w 877068"/>
              <a:gd name="connsiteY3" fmla="*/ 365225 h 365225"/>
              <a:gd name="connsiteX4" fmla="*/ 57150 w 877068"/>
              <a:gd name="connsiteY4" fmla="*/ 43756 h 365225"/>
              <a:gd name="connsiteX0" fmla="*/ 57150 w 877068"/>
              <a:gd name="connsiteY0" fmla="*/ 36955 h 358424"/>
              <a:gd name="connsiteX1" fmla="*/ 877068 w 877068"/>
              <a:gd name="connsiteY1" fmla="*/ 36955 h 358424"/>
              <a:gd name="connsiteX2" fmla="*/ 829443 w 877068"/>
              <a:gd name="connsiteY2" fmla="*/ 320324 h 358424"/>
              <a:gd name="connsiteX3" fmla="*/ 0 w 877068"/>
              <a:gd name="connsiteY3" fmla="*/ 358424 h 358424"/>
              <a:gd name="connsiteX4" fmla="*/ 57150 w 877068"/>
              <a:gd name="connsiteY4" fmla="*/ 36955 h 358424"/>
              <a:gd name="connsiteX0" fmla="*/ 0 w 819918"/>
              <a:gd name="connsiteY0" fmla="*/ 36955 h 334992"/>
              <a:gd name="connsiteX1" fmla="*/ 819918 w 819918"/>
              <a:gd name="connsiteY1" fmla="*/ 36955 h 334992"/>
              <a:gd name="connsiteX2" fmla="*/ 772293 w 819918"/>
              <a:gd name="connsiteY2" fmla="*/ 320324 h 334992"/>
              <a:gd name="connsiteX3" fmla="*/ 0 w 819918"/>
              <a:gd name="connsiteY3" fmla="*/ 329849 h 334992"/>
              <a:gd name="connsiteX4" fmla="*/ 0 w 819918"/>
              <a:gd name="connsiteY4" fmla="*/ 36955 h 334992"/>
              <a:gd name="connsiteX0" fmla="*/ 0 w 838968"/>
              <a:gd name="connsiteY0" fmla="*/ 55829 h 353866"/>
              <a:gd name="connsiteX1" fmla="*/ 838968 w 838968"/>
              <a:gd name="connsiteY1" fmla="*/ 27254 h 353866"/>
              <a:gd name="connsiteX2" fmla="*/ 772293 w 838968"/>
              <a:gd name="connsiteY2" fmla="*/ 339198 h 353866"/>
              <a:gd name="connsiteX3" fmla="*/ 0 w 838968"/>
              <a:gd name="connsiteY3" fmla="*/ 348723 h 353866"/>
              <a:gd name="connsiteX4" fmla="*/ 0 w 838968"/>
              <a:gd name="connsiteY4" fmla="*/ 55829 h 353866"/>
              <a:gd name="connsiteX0" fmla="*/ 0 w 817530"/>
              <a:gd name="connsiteY0" fmla="*/ 55829 h 353866"/>
              <a:gd name="connsiteX1" fmla="*/ 817530 w 817530"/>
              <a:gd name="connsiteY1" fmla="*/ 27254 h 353866"/>
              <a:gd name="connsiteX2" fmla="*/ 772293 w 817530"/>
              <a:gd name="connsiteY2" fmla="*/ 339198 h 353866"/>
              <a:gd name="connsiteX3" fmla="*/ 0 w 817530"/>
              <a:gd name="connsiteY3" fmla="*/ 348723 h 353866"/>
              <a:gd name="connsiteX4" fmla="*/ 0 w 817530"/>
              <a:gd name="connsiteY4" fmla="*/ 55829 h 35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30" h="353866">
                <a:moveTo>
                  <a:pt x="0" y="55829"/>
                </a:moveTo>
                <a:cubicBezTo>
                  <a:pt x="225553" y="16538"/>
                  <a:pt x="677702" y="-31087"/>
                  <a:pt x="817530" y="27254"/>
                </a:cubicBezTo>
                <a:cubicBezTo>
                  <a:pt x="795305" y="131235"/>
                  <a:pt x="794518" y="235217"/>
                  <a:pt x="772293" y="339198"/>
                </a:cubicBezTo>
                <a:cubicBezTo>
                  <a:pt x="626115" y="392776"/>
                  <a:pt x="185865" y="276889"/>
                  <a:pt x="0" y="348723"/>
                </a:cubicBezTo>
                <a:lnTo>
                  <a:pt x="0" y="55829"/>
                </a:lnTo>
                <a:close/>
              </a:path>
            </a:pathLst>
          </a:custGeom>
          <a:solidFill>
            <a:srgbClr val="FFF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946583" y="2942345"/>
            <a:ext cx="7878385" cy="1319053"/>
          </a:xfrm>
          <a:prstGeom prst="rect">
            <a:avLst/>
          </a:prstGeom>
          <a:solidFill>
            <a:srgbClr val="EB5D5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title"/>
          </p:nvPr>
        </p:nvSpPr>
        <p:spPr/>
        <p:txBody>
          <a:bodyPr/>
          <a:lstStyle/>
          <a:p>
            <a:r>
              <a:rPr lang="en-US" dirty="0" smtClean="0"/>
              <a:t>Challenges</a:t>
            </a:r>
            <a:endParaRPr lang="en-US" dirty="0"/>
          </a:p>
        </p:txBody>
      </p:sp>
      <p:sp>
        <p:nvSpPr>
          <p:cNvPr id="5" name="Slide Number Placeholder 4"/>
          <p:cNvSpPr>
            <a:spLocks noGrp="1"/>
          </p:cNvSpPr>
          <p:nvPr>
            <p:ph type="sldNum" sz="quarter" idx="12"/>
          </p:nvPr>
        </p:nvSpPr>
        <p:spPr/>
        <p:txBody>
          <a:bodyPr/>
          <a:lstStyle/>
          <a:p>
            <a:fld id="{4864194A-5C42-46BD-9B44-5762C902972D}" type="slidenum">
              <a:rPr lang="en-US" smtClean="0"/>
              <a:pPr/>
              <a:t>5</a:t>
            </a:fld>
            <a:endParaRPr lang="en-US" dirty="0"/>
          </a:p>
        </p:txBody>
      </p:sp>
      <p:sp>
        <p:nvSpPr>
          <p:cNvPr id="14" name="Content Placeholder 12"/>
          <p:cNvSpPr txBox="1">
            <a:spLocks/>
          </p:cNvSpPr>
          <p:nvPr/>
        </p:nvSpPr>
        <p:spPr>
          <a:xfrm>
            <a:off x="1314722" y="1133022"/>
            <a:ext cx="10388328" cy="4993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lumMod val="75000"/>
                    <a:lumOff val="25000"/>
                  </a:schemeClr>
                </a:solidFill>
                <a:latin typeface="Museo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b="0" dirty="0" smtClean="0">
                <a:latin typeface="+mj-lt"/>
              </a:rPr>
              <a:t>Computing a continuous interpolation of two man-made 3D shapes</a:t>
            </a:r>
          </a:p>
          <a:p>
            <a:pPr marL="0" indent="0">
              <a:lnSpc>
                <a:spcPct val="150000"/>
              </a:lnSpc>
              <a:buFont typeface="Arial" panose="020B0604020202020204" pitchFamily="34" charset="0"/>
              <a:buNone/>
            </a:pPr>
            <a:r>
              <a:rPr lang="en-US" b="0" dirty="0" smtClean="0">
                <a:latin typeface="+mj-lt"/>
              </a:rPr>
              <a:t>Solve two challenging problems</a:t>
            </a:r>
            <a:endParaRPr lang="en-US" b="0" dirty="0">
              <a:latin typeface="+mj-lt"/>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550" y="1259839"/>
            <a:ext cx="763099" cy="638001"/>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542" y="2014497"/>
            <a:ext cx="760107" cy="635499"/>
          </a:xfrm>
          <a:prstGeom prst="rect">
            <a:avLst/>
          </a:prstGeom>
        </p:spPr>
      </p:pic>
      <p:sp>
        <p:nvSpPr>
          <p:cNvPr id="7" name="Rectangle 6"/>
          <p:cNvSpPr/>
          <p:nvPr/>
        </p:nvSpPr>
        <p:spPr>
          <a:xfrm>
            <a:off x="910590" y="2942346"/>
            <a:ext cx="3037840" cy="1319053"/>
          </a:xfrm>
          <a:prstGeom prst="rect">
            <a:avLst/>
          </a:prstGeom>
          <a:solidFill>
            <a:srgbClr val="EB5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Rectangle 7"/>
          <p:cNvSpPr/>
          <p:nvPr/>
        </p:nvSpPr>
        <p:spPr>
          <a:xfrm>
            <a:off x="1049200" y="2938655"/>
            <a:ext cx="1003801" cy="1323439"/>
          </a:xfrm>
          <a:prstGeom prst="rect">
            <a:avLst/>
          </a:prstGeom>
        </p:spPr>
        <p:txBody>
          <a:bodyPr wrap="none">
            <a:spAutoFit/>
          </a:bodyPr>
          <a:lstStyle/>
          <a:p>
            <a:r>
              <a:rPr lang="en-US" sz="8000" b="1" dirty="0" smtClean="0">
                <a:solidFill>
                  <a:schemeClr val="bg1"/>
                </a:solidFill>
                <a:latin typeface="Museo 700" pitchFamily="50" charset="0"/>
              </a:rPr>
              <a:t>1 </a:t>
            </a:r>
            <a:endParaRPr lang="en-US" sz="8000" dirty="0">
              <a:solidFill>
                <a:schemeClr val="bg1"/>
              </a:solidFill>
              <a:latin typeface="Museo 700" pitchFamily="50" charset="0"/>
            </a:endParaRPr>
          </a:p>
        </p:txBody>
      </p:sp>
      <p:sp>
        <p:nvSpPr>
          <p:cNvPr id="9" name="Rectangle 8"/>
          <p:cNvSpPr/>
          <p:nvPr/>
        </p:nvSpPr>
        <p:spPr>
          <a:xfrm>
            <a:off x="1611631" y="3343775"/>
            <a:ext cx="2336800" cy="523220"/>
          </a:xfrm>
          <a:prstGeom prst="rect">
            <a:avLst/>
          </a:prstGeom>
        </p:spPr>
        <p:txBody>
          <a:bodyPr wrap="square">
            <a:spAutoFit/>
          </a:bodyPr>
          <a:lstStyle/>
          <a:p>
            <a:pPr algn="ctr"/>
            <a:r>
              <a:rPr lang="en-US" sz="2800" kern="3000" spc="30" dirty="0" smtClean="0">
                <a:solidFill>
                  <a:schemeClr val="bg1"/>
                </a:solidFill>
                <a:latin typeface="Museo 700" pitchFamily="50" charset="0"/>
              </a:rPr>
              <a:t>Matching</a:t>
            </a:r>
            <a:endParaRPr lang="en-US" sz="2800" dirty="0">
              <a:solidFill>
                <a:schemeClr val="bg1"/>
              </a:solidFill>
              <a:latin typeface="Museo 700" pitchFamily="50" charset="0"/>
            </a:endParaRPr>
          </a:p>
        </p:txBody>
      </p:sp>
      <p:sp>
        <p:nvSpPr>
          <p:cNvPr id="13" name="Rectangle 12"/>
          <p:cNvSpPr/>
          <p:nvPr/>
        </p:nvSpPr>
        <p:spPr>
          <a:xfrm>
            <a:off x="910590" y="4376729"/>
            <a:ext cx="3035994" cy="1319053"/>
          </a:xfrm>
          <a:prstGeom prst="rect">
            <a:avLst/>
          </a:prstGeom>
          <a:solidFill>
            <a:srgbClr val="F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Rectangle 16"/>
          <p:cNvSpPr/>
          <p:nvPr/>
        </p:nvSpPr>
        <p:spPr>
          <a:xfrm>
            <a:off x="1030660" y="4363950"/>
            <a:ext cx="1053494" cy="1323439"/>
          </a:xfrm>
          <a:prstGeom prst="rect">
            <a:avLst/>
          </a:prstGeom>
        </p:spPr>
        <p:txBody>
          <a:bodyPr wrap="none">
            <a:spAutoFit/>
          </a:bodyPr>
          <a:lstStyle/>
          <a:p>
            <a:r>
              <a:rPr lang="en-US" sz="8000" b="1" dirty="0" smtClean="0">
                <a:solidFill>
                  <a:schemeClr val="bg1"/>
                </a:solidFill>
                <a:latin typeface="Museo 700" pitchFamily="50" charset="0"/>
              </a:rPr>
              <a:t>2 </a:t>
            </a:r>
            <a:endParaRPr lang="en-US" sz="8000" dirty="0">
              <a:solidFill>
                <a:schemeClr val="bg1"/>
              </a:solidFill>
              <a:latin typeface="Museo 700" pitchFamily="50" charset="0"/>
            </a:endParaRPr>
          </a:p>
        </p:txBody>
      </p:sp>
      <p:sp>
        <p:nvSpPr>
          <p:cNvPr id="18" name="Rectangle 17"/>
          <p:cNvSpPr/>
          <p:nvPr/>
        </p:nvSpPr>
        <p:spPr>
          <a:xfrm>
            <a:off x="1609782" y="4774645"/>
            <a:ext cx="2336800" cy="523220"/>
          </a:xfrm>
          <a:prstGeom prst="rect">
            <a:avLst/>
          </a:prstGeom>
        </p:spPr>
        <p:txBody>
          <a:bodyPr wrap="square">
            <a:spAutoFit/>
          </a:bodyPr>
          <a:lstStyle/>
          <a:p>
            <a:pPr algn="ctr"/>
            <a:r>
              <a:rPr lang="en-US" sz="2800" kern="3000" spc="30" dirty="0" smtClean="0">
                <a:solidFill>
                  <a:schemeClr val="bg1"/>
                </a:solidFill>
                <a:latin typeface="Museo 700" pitchFamily="50" charset="0"/>
              </a:rPr>
              <a:t>Blending</a:t>
            </a:r>
            <a:endParaRPr lang="en-US" sz="2800" dirty="0">
              <a:solidFill>
                <a:schemeClr val="bg1"/>
              </a:solidFill>
              <a:latin typeface="Museo 700" pitchFamily="50" charset="0"/>
            </a:endParaRPr>
          </a:p>
        </p:txBody>
      </p:sp>
      <p:sp>
        <p:nvSpPr>
          <p:cNvPr id="4" name="TextBox 3"/>
          <p:cNvSpPr txBox="1"/>
          <p:nvPr/>
        </p:nvSpPr>
        <p:spPr>
          <a:xfrm>
            <a:off x="4070350" y="3195592"/>
            <a:ext cx="7836820" cy="830997"/>
          </a:xfrm>
          <a:prstGeom prst="rect">
            <a:avLst/>
          </a:prstGeom>
          <a:noFill/>
        </p:spPr>
        <p:txBody>
          <a:bodyPr wrap="square" rtlCol="0" anchor="ctr">
            <a:spAutoFit/>
          </a:bodyPr>
          <a:lstStyle/>
          <a:p>
            <a:pPr marL="342900" indent="-342900">
              <a:buClr>
                <a:schemeClr val="tx1">
                  <a:lumMod val="65000"/>
                  <a:lumOff val="35000"/>
                </a:schemeClr>
              </a:buClr>
              <a:buFont typeface="Arial" panose="020B0604020202020204" pitchFamily="34" charset="0"/>
              <a:buChar char="•"/>
            </a:pPr>
            <a:r>
              <a:rPr lang="en-US" sz="2400" dirty="0" smtClean="0">
                <a:solidFill>
                  <a:schemeClr val="bg2">
                    <a:lumMod val="25000"/>
                  </a:schemeClr>
                </a:solidFill>
                <a:latin typeface="+mj-lt"/>
              </a:rPr>
              <a:t>Continuous mapping of topologically different shapes</a:t>
            </a:r>
          </a:p>
          <a:p>
            <a:pPr marL="342900" indent="-342900">
              <a:buClr>
                <a:schemeClr val="tx1">
                  <a:lumMod val="65000"/>
                  <a:lumOff val="35000"/>
                </a:schemeClr>
              </a:buClr>
              <a:buFont typeface="Arial" panose="020B0604020202020204" pitchFamily="34" charset="0"/>
              <a:buChar char="•"/>
            </a:pPr>
            <a:r>
              <a:rPr lang="en-US" sz="2400" dirty="0" smtClean="0">
                <a:solidFill>
                  <a:schemeClr val="bg2">
                    <a:lumMod val="25000"/>
                  </a:schemeClr>
                </a:solidFill>
                <a:latin typeface="+mj-lt"/>
              </a:rPr>
              <a:t>Quality depends on finding precise &amp; meaningful matches</a:t>
            </a:r>
          </a:p>
        </p:txBody>
      </p:sp>
      <p:sp>
        <p:nvSpPr>
          <p:cNvPr id="20" name="Rectangle 19"/>
          <p:cNvSpPr/>
          <p:nvPr/>
        </p:nvSpPr>
        <p:spPr>
          <a:xfrm>
            <a:off x="3946583" y="4376730"/>
            <a:ext cx="7878385" cy="1319053"/>
          </a:xfrm>
          <a:prstGeom prst="rect">
            <a:avLst/>
          </a:prstGeom>
          <a:solidFill>
            <a:srgbClr val="F49B5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1" name="TextBox 20"/>
          <p:cNvSpPr txBox="1"/>
          <p:nvPr/>
        </p:nvSpPr>
        <p:spPr>
          <a:xfrm>
            <a:off x="4070350" y="4587096"/>
            <a:ext cx="7836820" cy="830997"/>
          </a:xfrm>
          <a:prstGeom prst="rect">
            <a:avLst/>
          </a:prstGeom>
          <a:noFill/>
        </p:spPr>
        <p:txBody>
          <a:bodyPr wrap="square" rtlCol="0" anchor="ctr">
            <a:spAutoFit/>
          </a:bodyPr>
          <a:lstStyle/>
          <a:p>
            <a:pPr marL="342900" indent="-342900">
              <a:buClr>
                <a:schemeClr val="tx1">
                  <a:lumMod val="65000"/>
                  <a:lumOff val="35000"/>
                </a:schemeClr>
              </a:buClr>
              <a:buFont typeface="Arial" panose="020B0604020202020204" pitchFamily="34" charset="0"/>
              <a:buChar char="•"/>
            </a:pPr>
            <a:r>
              <a:rPr lang="en-US" sz="2400" dirty="0" smtClean="0">
                <a:solidFill>
                  <a:schemeClr val="bg2">
                    <a:lumMod val="25000"/>
                  </a:schemeClr>
                </a:solidFill>
                <a:latin typeface="+mj-lt"/>
              </a:rPr>
              <a:t>How to perform interpolation and changes in topology</a:t>
            </a:r>
          </a:p>
          <a:p>
            <a:pPr marL="342900" indent="-342900">
              <a:buClr>
                <a:schemeClr val="tx1">
                  <a:lumMod val="65000"/>
                  <a:lumOff val="35000"/>
                </a:schemeClr>
              </a:buClr>
              <a:buFont typeface="Arial" panose="020B0604020202020204" pitchFamily="34" charset="0"/>
              <a:buChar char="•"/>
            </a:pPr>
            <a:r>
              <a:rPr lang="en-US" sz="2400" dirty="0" smtClean="0">
                <a:solidFill>
                  <a:schemeClr val="bg2">
                    <a:lumMod val="25000"/>
                  </a:schemeClr>
                </a:solidFill>
                <a:latin typeface="+mj-lt"/>
              </a:rPr>
              <a:t>No existing solutions suitable for man-made objects</a:t>
            </a:r>
          </a:p>
        </p:txBody>
      </p:sp>
    </p:spTree>
    <p:extLst>
      <p:ext uri="{BB962C8B-B14F-4D97-AF65-F5344CB8AC3E}">
        <p14:creationId xmlns:p14="http://schemas.microsoft.com/office/powerpoint/2010/main" val="2746987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5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animBg="1"/>
      <p:bldP spid="7" grpId="0" animBg="1"/>
      <p:bldP spid="8" grpId="0"/>
      <p:bldP spid="9" grpId="0"/>
      <p:bldP spid="13" grpId="0" animBg="1"/>
      <p:bldP spid="17" grpId="0"/>
      <p:bldP spid="18"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71550" y="5225884"/>
            <a:ext cx="10161270" cy="495348"/>
          </a:xfrm>
          <a:prstGeom prst="rect">
            <a:avLst/>
          </a:prstGeom>
          <a:solidFill>
            <a:srgbClr val="FFCC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71550" y="3180655"/>
            <a:ext cx="10161270" cy="525780"/>
          </a:xfrm>
          <a:prstGeom prst="rect">
            <a:avLst/>
          </a:prstGeom>
          <a:solidFill>
            <a:srgbClr val="F49B5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550" y="1144663"/>
            <a:ext cx="10161270" cy="570282"/>
          </a:xfrm>
          <a:prstGeom prst="rect">
            <a:avLst/>
          </a:prstGeom>
          <a:solidFill>
            <a:srgbClr val="EB5D5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Contributions</a:t>
            </a:r>
          </a:p>
        </p:txBody>
      </p:sp>
      <p:sp>
        <p:nvSpPr>
          <p:cNvPr id="6" name="Content Placeholder 5"/>
          <p:cNvSpPr>
            <a:spLocks noGrp="1"/>
          </p:cNvSpPr>
          <p:nvPr>
            <p:ph idx="1"/>
          </p:nvPr>
        </p:nvSpPr>
        <p:spPr>
          <a:xfrm>
            <a:off x="1085850" y="1252402"/>
            <a:ext cx="9909810" cy="4993142"/>
          </a:xfrm>
        </p:spPr>
        <p:txBody>
          <a:bodyPr>
            <a:normAutofit/>
          </a:bodyPr>
          <a:lstStyle/>
          <a:p>
            <a:r>
              <a:rPr lang="en-US" sz="2400" b="0" dirty="0" smtClean="0">
                <a:latin typeface="Museo 700" panose="02000000000000000000" pitchFamily="50" charset="0"/>
              </a:rPr>
              <a:t>Correspondence algorithm</a:t>
            </a:r>
          </a:p>
          <a:p>
            <a:pPr marL="795338" lvl="1" indent="-338138">
              <a:spcBef>
                <a:spcPts val="1200"/>
              </a:spcBef>
              <a:buClr>
                <a:schemeClr val="tx1">
                  <a:lumMod val="75000"/>
                  <a:lumOff val="25000"/>
                </a:schemeClr>
              </a:buClr>
              <a:buSzPct val="50000"/>
              <a:buFont typeface="Wingdings" panose="05000000000000000000" pitchFamily="2" charset="2"/>
              <a:buChar char="ü"/>
            </a:pPr>
            <a:r>
              <a:rPr lang="en-US" dirty="0" smtClean="0">
                <a:solidFill>
                  <a:schemeClr val="tx1">
                    <a:lumMod val="85000"/>
                    <a:lumOff val="15000"/>
                  </a:schemeClr>
                </a:solidFill>
              </a:rPr>
              <a:t>Using a deformation-driven correspondence search</a:t>
            </a:r>
          </a:p>
          <a:p>
            <a:pPr marL="795338" lvl="1" indent="-338138">
              <a:buClr>
                <a:schemeClr val="tx1">
                  <a:lumMod val="75000"/>
                  <a:lumOff val="25000"/>
                </a:schemeClr>
              </a:buClr>
              <a:buSzPct val="50000"/>
              <a:buFont typeface="Wingdings" panose="05000000000000000000" pitchFamily="2" charset="2"/>
              <a:buChar char="ü"/>
            </a:pPr>
            <a:r>
              <a:rPr lang="en-US" b="1" dirty="0" smtClean="0">
                <a:solidFill>
                  <a:schemeClr val="tx1">
                    <a:lumMod val="85000"/>
                    <a:lumOff val="15000"/>
                  </a:schemeClr>
                </a:solidFill>
                <a:latin typeface="+mn-lt"/>
              </a:rPr>
              <a:t>Fine-grained matching </a:t>
            </a:r>
            <a:r>
              <a:rPr lang="en-US" dirty="0" smtClean="0">
                <a:solidFill>
                  <a:schemeClr val="tx1">
                    <a:lumMod val="85000"/>
                    <a:lumOff val="15000"/>
                  </a:schemeClr>
                </a:solidFill>
              </a:rPr>
              <a:t>of shapes with different geometry and structure</a:t>
            </a:r>
          </a:p>
          <a:p>
            <a:pPr marL="795338" lvl="1" indent="-338138">
              <a:buClr>
                <a:schemeClr val="tx1">
                  <a:lumMod val="75000"/>
                  <a:lumOff val="25000"/>
                </a:schemeClr>
              </a:buClr>
              <a:buSzPct val="50000"/>
              <a:buFont typeface="Wingdings" panose="05000000000000000000" pitchFamily="2" charset="2"/>
              <a:buChar char="ü"/>
            </a:pPr>
            <a:r>
              <a:rPr lang="en-US" dirty="0" smtClean="0">
                <a:solidFill>
                  <a:schemeClr val="tx1">
                    <a:lumMod val="85000"/>
                    <a:lumOff val="15000"/>
                  </a:schemeClr>
                </a:solidFill>
              </a:rPr>
              <a:t>Outperforms state-of-the-art on complex objects</a:t>
            </a:r>
            <a:endParaRPr lang="en-US" b="0" dirty="0" smtClean="0">
              <a:solidFill>
                <a:schemeClr val="tx1">
                  <a:lumMod val="85000"/>
                  <a:lumOff val="15000"/>
                </a:schemeClr>
              </a:solidFill>
            </a:endParaRPr>
          </a:p>
          <a:p>
            <a:endParaRPr lang="en-US" sz="1200" b="0" dirty="0" smtClean="0">
              <a:latin typeface="+mj-lt"/>
            </a:endParaRPr>
          </a:p>
          <a:p>
            <a:r>
              <a:rPr lang="en-US" sz="2400" b="0" dirty="0" smtClean="0">
                <a:latin typeface="Museo 700" panose="02000000000000000000" pitchFamily="50" charset="0"/>
              </a:rPr>
              <a:t>Topology-varying shape blending</a:t>
            </a:r>
          </a:p>
          <a:p>
            <a:pPr marL="795338" lvl="1" indent="-338138">
              <a:spcBef>
                <a:spcPts val="1200"/>
              </a:spcBef>
              <a:buClr>
                <a:schemeClr val="tx1">
                  <a:lumMod val="75000"/>
                  <a:lumOff val="25000"/>
                </a:schemeClr>
              </a:buClr>
              <a:buSzPct val="75000"/>
              <a:buFont typeface="Wingdings" panose="05000000000000000000" pitchFamily="2" charset="2"/>
              <a:buChar char="ü"/>
            </a:pPr>
            <a:r>
              <a:rPr lang="en-US" b="0" dirty="0" smtClean="0">
                <a:solidFill>
                  <a:schemeClr val="tx1">
                    <a:lumMod val="85000"/>
                    <a:lumOff val="15000"/>
                  </a:schemeClr>
                </a:solidFill>
              </a:rPr>
              <a:t>The </a:t>
            </a:r>
            <a:r>
              <a:rPr lang="en-US" b="1" dirty="0" smtClean="0">
                <a:solidFill>
                  <a:schemeClr val="tx1">
                    <a:lumMod val="85000"/>
                    <a:lumOff val="15000"/>
                  </a:schemeClr>
                </a:solidFill>
                <a:latin typeface="+mn-lt"/>
              </a:rPr>
              <a:t>first</a:t>
            </a:r>
            <a:r>
              <a:rPr lang="en-US" b="0" dirty="0" smtClean="0">
                <a:solidFill>
                  <a:schemeClr val="tx1">
                    <a:lumMod val="85000"/>
                    <a:lumOff val="15000"/>
                  </a:schemeClr>
                </a:solidFill>
              </a:rPr>
              <a:t> structure-</a:t>
            </a:r>
            <a:r>
              <a:rPr lang="en-US" dirty="0" smtClean="0">
                <a:solidFill>
                  <a:schemeClr val="tx1">
                    <a:lumMod val="85000"/>
                    <a:lumOff val="15000"/>
                  </a:schemeClr>
                </a:solidFill>
              </a:rPr>
              <a:t>aware, </a:t>
            </a:r>
            <a:r>
              <a:rPr lang="en-US" b="0" dirty="0" smtClean="0">
                <a:solidFill>
                  <a:schemeClr val="tx1">
                    <a:lumMod val="85000"/>
                    <a:lumOff val="15000"/>
                  </a:schemeClr>
                </a:solidFill>
              </a:rPr>
              <a:t>continuous shape </a:t>
            </a:r>
            <a:r>
              <a:rPr lang="en-US" dirty="0" smtClean="0">
                <a:solidFill>
                  <a:schemeClr val="tx1">
                    <a:lumMod val="85000"/>
                    <a:lumOff val="15000"/>
                  </a:schemeClr>
                </a:solidFill>
              </a:rPr>
              <a:t>blending</a:t>
            </a:r>
          </a:p>
          <a:p>
            <a:pPr marL="795338" lvl="1" indent="-338138">
              <a:buClr>
                <a:schemeClr val="tx1">
                  <a:lumMod val="75000"/>
                  <a:lumOff val="25000"/>
                </a:schemeClr>
              </a:buClr>
              <a:buSzPct val="75000"/>
              <a:buFont typeface="Wingdings" panose="05000000000000000000" pitchFamily="2" charset="2"/>
              <a:buChar char="ü"/>
            </a:pPr>
            <a:r>
              <a:rPr lang="en-US" b="0" dirty="0" smtClean="0">
                <a:solidFill>
                  <a:schemeClr val="tx1">
                    <a:lumMod val="85000"/>
                    <a:lumOff val="15000"/>
                  </a:schemeClr>
                </a:solidFill>
              </a:rPr>
              <a:t>Much larger variability than existing methods</a:t>
            </a:r>
          </a:p>
          <a:p>
            <a:pPr marL="795338" lvl="1" indent="-338138">
              <a:buClr>
                <a:schemeClr val="tx1">
                  <a:lumMod val="75000"/>
                  <a:lumOff val="25000"/>
                </a:schemeClr>
              </a:buClr>
              <a:buSzPct val="75000"/>
              <a:buFont typeface="Wingdings" panose="05000000000000000000" pitchFamily="2" charset="2"/>
              <a:buChar char="ü"/>
            </a:pPr>
            <a:r>
              <a:rPr lang="en-US" b="0" dirty="0" smtClean="0">
                <a:solidFill>
                  <a:schemeClr val="tx1">
                    <a:lumMod val="85000"/>
                    <a:lumOff val="15000"/>
                  </a:schemeClr>
                </a:solidFill>
              </a:rPr>
              <a:t>Topology-altering operations: splitting, merging, growing, shrinking</a:t>
            </a:r>
          </a:p>
          <a:p>
            <a:endParaRPr lang="en-US" sz="1200" b="0" dirty="0" smtClean="0">
              <a:latin typeface="+mj-lt"/>
            </a:endParaRPr>
          </a:p>
          <a:p>
            <a:r>
              <a:rPr lang="en-US" sz="2400" b="0" dirty="0" smtClean="0">
                <a:latin typeface="Museo 700" panose="02000000000000000000" pitchFamily="50" charset="0"/>
              </a:rPr>
              <a:t>Shape creation tools via continuous interpolation</a:t>
            </a:r>
          </a:p>
        </p:txBody>
      </p:sp>
      <p:sp>
        <p:nvSpPr>
          <p:cNvPr id="4" name="Slide Number Placeholder 3"/>
          <p:cNvSpPr>
            <a:spLocks noGrp="1"/>
          </p:cNvSpPr>
          <p:nvPr>
            <p:ph type="sldNum" sz="quarter" idx="12"/>
          </p:nvPr>
        </p:nvSpPr>
        <p:spPr/>
        <p:txBody>
          <a:bodyPr/>
          <a:lstStyle/>
          <a:p>
            <a:fld id="{4864194A-5C42-46BD-9B44-5762C902972D}" type="slidenum">
              <a:rPr lang="en-US" smtClean="0"/>
              <a:pPr/>
              <a:t>6</a:t>
            </a:fld>
            <a:endParaRPr lang="en-US" dirty="0"/>
          </a:p>
        </p:txBody>
      </p:sp>
    </p:spTree>
    <p:extLst>
      <p:ext uri="{BB962C8B-B14F-4D97-AF65-F5344CB8AC3E}">
        <p14:creationId xmlns:p14="http://schemas.microsoft.com/office/powerpoint/2010/main" val="3717892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fade">
                                      <p:cBhvr>
                                        <p:cTn id="30" dur="500"/>
                                        <p:tgtEl>
                                          <p:spTgt spid="6">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fade">
                                      <p:cBhvr>
                                        <p:cTn id="33" dur="500"/>
                                        <p:tgtEl>
                                          <p:spTgt spid="6">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fade">
                                      <p:cBhvr>
                                        <p:cTn id="36" dur="500"/>
                                        <p:tgtEl>
                                          <p:spTgt spid="6">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fade">
                                      <p:cBhvr>
                                        <p:cTn id="41" dur="500"/>
                                        <p:tgtEl>
                                          <p:spTgt spid="6">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b="0" dirty="0" smtClean="0"/>
              <a:t>Shape Correspondence</a:t>
            </a:r>
          </a:p>
          <a:p>
            <a:pPr marL="514350" indent="-514350">
              <a:buFont typeface="+mj-lt"/>
              <a:buAutoNum type="arabicPeriod"/>
            </a:pPr>
            <a:r>
              <a:rPr lang="en-US" b="0" dirty="0" smtClean="0"/>
              <a:t>Blending </a:t>
            </a:r>
            <a:r>
              <a:rPr lang="en-US" b="0" dirty="0" smtClean="0">
                <a:solidFill>
                  <a:schemeClr val="bg1">
                    <a:lumMod val="65000"/>
                  </a:schemeClr>
                </a:solidFill>
              </a:rPr>
              <a:t>+ tools</a:t>
            </a:r>
          </a:p>
          <a:p>
            <a:pPr marL="514350" indent="-514350">
              <a:buFont typeface="+mj-lt"/>
              <a:buAutoNum type="arabicPeriod"/>
            </a:pPr>
            <a:r>
              <a:rPr lang="en-US" b="0" dirty="0"/>
              <a:t>Conclusion &amp; Future Work</a:t>
            </a:r>
          </a:p>
        </p:txBody>
      </p:sp>
      <p:sp>
        <p:nvSpPr>
          <p:cNvPr id="4" name="Slide Number Placeholder 3"/>
          <p:cNvSpPr>
            <a:spLocks noGrp="1"/>
          </p:cNvSpPr>
          <p:nvPr>
            <p:ph type="sldNum" sz="quarter" idx="12"/>
          </p:nvPr>
        </p:nvSpPr>
        <p:spPr/>
        <p:txBody>
          <a:bodyPr/>
          <a:lstStyle/>
          <a:p>
            <a:fld id="{4864194A-5C42-46BD-9B44-5762C902972D}" type="slidenum">
              <a:rPr lang="en-US" smtClean="0"/>
              <a:pPr/>
              <a:t>7</a:t>
            </a:fld>
            <a:endParaRPr lang="en-US" dirty="0"/>
          </a:p>
        </p:txBody>
      </p:sp>
      <p:grpSp>
        <p:nvGrpSpPr>
          <p:cNvPr id="14" name="Group 13"/>
          <p:cNvGrpSpPr/>
          <p:nvPr/>
        </p:nvGrpSpPr>
        <p:grpSpPr>
          <a:xfrm>
            <a:off x="3116239" y="3294501"/>
            <a:ext cx="2917205" cy="2208018"/>
            <a:chOff x="4605070" y="3575855"/>
            <a:chExt cx="2917205" cy="220801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500" y="3680393"/>
              <a:ext cx="2898395" cy="2067522"/>
            </a:xfrm>
            <a:prstGeom prst="rect">
              <a:avLst/>
            </a:prstGeom>
          </p:spPr>
        </p:pic>
        <p:sp>
          <p:nvSpPr>
            <p:cNvPr id="10" name="Rectangle 9"/>
            <p:cNvSpPr/>
            <p:nvPr/>
          </p:nvSpPr>
          <p:spPr>
            <a:xfrm>
              <a:off x="4605070" y="3575855"/>
              <a:ext cx="2917205" cy="2208018"/>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6618033" y="3294501"/>
            <a:ext cx="2917205" cy="2208018"/>
            <a:chOff x="8106864" y="3575855"/>
            <a:chExt cx="2917205" cy="2208018"/>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6758" y="3691823"/>
              <a:ext cx="2035823" cy="2067522"/>
            </a:xfrm>
            <a:prstGeom prst="rect">
              <a:avLst/>
            </a:prstGeom>
          </p:spPr>
        </p:pic>
        <p:sp>
          <p:nvSpPr>
            <p:cNvPr id="12" name="Rectangle 11"/>
            <p:cNvSpPr/>
            <p:nvPr/>
          </p:nvSpPr>
          <p:spPr>
            <a:xfrm>
              <a:off x="8106864" y="3575855"/>
              <a:ext cx="2917205" cy="2208018"/>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92797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7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ata 8"/>
          <p:cNvSpPr/>
          <p:nvPr/>
        </p:nvSpPr>
        <p:spPr>
          <a:xfrm>
            <a:off x="845016" y="2398816"/>
            <a:ext cx="2587011" cy="4037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6 w 10000"/>
              <a:gd name="connsiteY1" fmla="*/ 256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926 w 10000"/>
              <a:gd name="connsiteY1" fmla="*/ 256 h 10000"/>
              <a:gd name="connsiteX2" fmla="*/ 10000 w 10000"/>
              <a:gd name="connsiteY2" fmla="*/ 0 h 10000"/>
              <a:gd name="connsiteX3" fmla="*/ 8429 w 10000"/>
              <a:gd name="connsiteY3" fmla="*/ 10000 h 10000"/>
              <a:gd name="connsiteX4" fmla="*/ 0 w 10000"/>
              <a:gd name="connsiteY4" fmla="*/ 10000 h 10000"/>
              <a:gd name="connsiteX0" fmla="*/ 0 w 9356"/>
              <a:gd name="connsiteY0" fmla="*/ 10000 h 10000"/>
              <a:gd name="connsiteX1" fmla="*/ 926 w 9356"/>
              <a:gd name="connsiteY1" fmla="*/ 256 h 10000"/>
              <a:gd name="connsiteX2" fmla="*/ 9356 w 9356"/>
              <a:gd name="connsiteY2" fmla="*/ 0 h 10000"/>
              <a:gd name="connsiteX3" fmla="*/ 8429 w 9356"/>
              <a:gd name="connsiteY3" fmla="*/ 10000 h 10000"/>
              <a:gd name="connsiteX4" fmla="*/ 0 w 9356"/>
              <a:gd name="connsiteY4" fmla="*/ 10000 h 10000"/>
              <a:gd name="connsiteX0" fmla="*/ 0 w 10000"/>
              <a:gd name="connsiteY0" fmla="*/ 10000 h 10000"/>
              <a:gd name="connsiteX1" fmla="*/ 990 w 10000"/>
              <a:gd name="connsiteY1" fmla="*/ 256 h 10000"/>
              <a:gd name="connsiteX2" fmla="*/ 10000 w 10000"/>
              <a:gd name="connsiteY2" fmla="*/ 0 h 10000"/>
              <a:gd name="connsiteX3" fmla="*/ 8779 w 10000"/>
              <a:gd name="connsiteY3" fmla="*/ 1000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330" y="6752"/>
                  <a:pt x="659" y="3504"/>
                  <a:pt x="990" y="256"/>
                </a:cubicBezTo>
                <a:lnTo>
                  <a:pt x="10000" y="0"/>
                </a:lnTo>
                <a:lnTo>
                  <a:pt x="8779" y="10000"/>
                </a:lnTo>
                <a:lnTo>
                  <a:pt x="0" y="10000"/>
                </a:lnTo>
                <a:close/>
              </a:path>
            </a:pathLst>
          </a:custGeom>
          <a:solidFill>
            <a:srgbClr val="FA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4864194A-5C42-46BD-9B44-5762C902972D}" type="slidenum">
              <a:rPr lang="en-US" smtClean="0"/>
              <a:pPr/>
              <a:t>8</a:t>
            </a:fld>
            <a:endParaRPr lang="en-US" dirty="0"/>
          </a:p>
        </p:txBody>
      </p:sp>
      <p:sp>
        <p:nvSpPr>
          <p:cNvPr id="8" name="Title 1"/>
          <p:cNvSpPr txBox="1">
            <a:spLocks/>
          </p:cNvSpPr>
          <p:nvPr/>
        </p:nvSpPr>
        <p:spPr>
          <a:xfrm>
            <a:off x="904392" y="2298020"/>
            <a:ext cx="10792803" cy="19770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a:solidFill>
                  <a:schemeClr val="tx1">
                    <a:lumMod val="75000"/>
                    <a:lumOff val="25000"/>
                  </a:schemeClr>
                </a:solidFill>
                <a:latin typeface="Museo 300" panose="02000000000000000000" pitchFamily="50" charset="0"/>
                <a:ea typeface="+mn-ea"/>
                <a:cs typeface="+mn-cs"/>
              </a:defRPr>
            </a:lvl1pPr>
          </a:lstStyle>
          <a:p>
            <a:r>
              <a:rPr lang="en-US" sz="3600" dirty="0" smtClean="0">
                <a:solidFill>
                  <a:schemeClr val="bg1"/>
                </a:solidFill>
                <a:latin typeface="Museo 700" panose="02000000000000000000" pitchFamily="50" charset="0"/>
              </a:rPr>
              <a:t>Chapter. 3</a:t>
            </a:r>
            <a:r>
              <a:rPr lang="en-US" sz="3600" dirty="0" smtClean="0">
                <a:latin typeface="Museo 700" panose="02000000000000000000" pitchFamily="50" charset="0"/>
              </a:rPr>
              <a:t> </a:t>
            </a:r>
          </a:p>
          <a:p>
            <a:r>
              <a:rPr lang="en-US" sz="4800" dirty="0" smtClean="0"/>
              <a:t>Corresponding Topologically Different </a:t>
            </a:r>
            <a:r>
              <a:rPr lang="en-US" sz="4800" dirty="0"/>
              <a:t>Shapes</a:t>
            </a:r>
            <a:endParaRPr lang="en-US" sz="6600" dirty="0"/>
          </a:p>
        </p:txBody>
      </p:sp>
    </p:spTree>
    <p:extLst>
      <p:ext uri="{BB962C8B-B14F-4D97-AF65-F5344CB8AC3E}">
        <p14:creationId xmlns:p14="http://schemas.microsoft.com/office/powerpoint/2010/main" val="2838514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778476" y="1864209"/>
            <a:ext cx="8660444" cy="2468662"/>
            <a:chOff x="254476" y="1835334"/>
            <a:chExt cx="8660444" cy="2468662"/>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5524" y="1835334"/>
              <a:ext cx="2223873" cy="2223873"/>
            </a:xfrm>
            <a:prstGeom prst="rect">
              <a:avLst/>
            </a:prstGeom>
            <a:noFill/>
            <a:ln>
              <a:noFill/>
            </a:ln>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476" y="2080123"/>
              <a:ext cx="2223873" cy="2223873"/>
            </a:xfrm>
            <a:prstGeom prst="rect">
              <a:avLst/>
            </a:prstGeom>
            <a:noFill/>
            <a:ln>
              <a:noFill/>
            </a:ln>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0000" y="2080123"/>
              <a:ext cx="2223873" cy="2223873"/>
            </a:xfrm>
            <a:prstGeom prst="rect">
              <a:avLst/>
            </a:prstGeom>
            <a:noFill/>
            <a:ln>
              <a:noFill/>
            </a:ln>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91047" y="1849848"/>
              <a:ext cx="2223873" cy="2223873"/>
            </a:xfrm>
            <a:prstGeom prst="rect">
              <a:avLst/>
            </a:prstGeom>
            <a:noFill/>
            <a:ln>
              <a:noFill/>
            </a:ln>
          </p:spPr>
        </p:pic>
      </p:grpSp>
      <p:grpSp>
        <p:nvGrpSpPr>
          <p:cNvPr id="28" name="Group 27"/>
          <p:cNvGrpSpPr/>
          <p:nvPr/>
        </p:nvGrpSpPr>
        <p:grpSpPr>
          <a:xfrm>
            <a:off x="1778476" y="3914409"/>
            <a:ext cx="8660444" cy="2223873"/>
            <a:chOff x="254476" y="3914408"/>
            <a:chExt cx="8660444" cy="2223873"/>
          </a:xfrm>
        </p:grpSpPr>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b="11752"/>
            <a:stretch/>
          </p:blipFill>
          <p:spPr>
            <a:xfrm>
              <a:off x="6691047" y="3914408"/>
              <a:ext cx="2223873" cy="1962517"/>
            </a:xfrm>
            <a:prstGeom prst="rect">
              <a:avLst/>
            </a:prstGeom>
            <a:noFill/>
            <a:ln>
              <a:noFill/>
            </a:ln>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4476" y="3914408"/>
              <a:ext cx="2223873" cy="2223873"/>
            </a:xfrm>
            <a:prstGeom prst="rect">
              <a:avLst/>
            </a:prstGeom>
            <a:noFill/>
            <a:ln>
              <a:noFill/>
            </a:ln>
          </p:spPr>
        </p:pic>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t="9990"/>
            <a:stretch/>
          </p:blipFill>
          <p:spPr>
            <a:xfrm>
              <a:off x="2400000" y="4136571"/>
              <a:ext cx="2223873" cy="2001710"/>
            </a:xfrm>
            <a:prstGeom prst="rect">
              <a:avLst/>
            </a:prstGeom>
            <a:noFill/>
            <a:ln>
              <a:noFill/>
            </a:ln>
          </p:spPr>
        </p:pic>
        <p:pic>
          <p:nvPicPr>
            <p:cNvPr id="11" name="Picture 10"/>
            <p:cNvPicPr>
              <a:picLocks noChangeAspect="1"/>
            </p:cNvPicPr>
            <p:nvPr/>
          </p:nvPicPr>
          <p:blipFill rotWithShape="1">
            <a:blip r:embed="rId10" cstate="screen">
              <a:extLst>
                <a:ext uri="{28A0092B-C50C-407E-A947-70E740481C1C}">
                  <a14:useLocalDpi xmlns:a14="http://schemas.microsoft.com/office/drawing/2010/main"/>
                </a:ext>
              </a:extLst>
            </a:blip>
            <a:srcRect t="3443"/>
            <a:stretch/>
          </p:blipFill>
          <p:spPr>
            <a:xfrm>
              <a:off x="4545524" y="3990975"/>
              <a:ext cx="2223873" cy="2147305"/>
            </a:xfrm>
            <a:prstGeom prst="rect">
              <a:avLst/>
            </a:prstGeom>
            <a:noFill/>
            <a:ln>
              <a:noFill/>
            </a:ln>
          </p:spPr>
        </p:pic>
      </p:grpSp>
      <p:sp>
        <p:nvSpPr>
          <p:cNvPr id="2" name="Title 1"/>
          <p:cNvSpPr>
            <a:spLocks noGrp="1"/>
          </p:cNvSpPr>
          <p:nvPr>
            <p:ph type="title"/>
          </p:nvPr>
        </p:nvSpPr>
        <p:spPr/>
        <p:txBody>
          <a:bodyPr/>
          <a:lstStyle/>
          <a:p>
            <a:r>
              <a:rPr lang="en-US" dirty="0" smtClean="0"/>
              <a:t>Previous Works</a:t>
            </a:r>
            <a:endParaRPr lang="en-US" dirty="0"/>
          </a:p>
        </p:txBody>
      </p:sp>
      <p:sp>
        <p:nvSpPr>
          <p:cNvPr id="3" name="Content Placeholder 2"/>
          <p:cNvSpPr>
            <a:spLocks noGrp="1"/>
          </p:cNvSpPr>
          <p:nvPr>
            <p:ph idx="1"/>
          </p:nvPr>
        </p:nvSpPr>
        <p:spPr/>
        <p:txBody>
          <a:bodyPr/>
          <a:lstStyle/>
          <a:p>
            <a:r>
              <a:rPr lang="en-US" b="0" dirty="0" smtClean="0"/>
              <a:t>Rigid alignment not sufficient for diverse shapes</a:t>
            </a:r>
          </a:p>
          <a:p>
            <a:pPr marL="457200" lvl="1" indent="-111125">
              <a:buNone/>
            </a:pPr>
            <a:r>
              <a:rPr lang="en-US" sz="2000" dirty="0">
                <a:solidFill>
                  <a:srgbClr val="706962"/>
                </a:solidFill>
              </a:rPr>
              <a:t>[</a:t>
            </a:r>
            <a:r>
              <a:rPr lang="en-US" sz="2000" dirty="0" err="1">
                <a:solidFill>
                  <a:srgbClr val="706962"/>
                </a:solidFill>
              </a:rPr>
              <a:t>Golovinskiy</a:t>
            </a:r>
            <a:r>
              <a:rPr lang="en-US" sz="2000" dirty="0">
                <a:solidFill>
                  <a:srgbClr val="706962"/>
                </a:solidFill>
              </a:rPr>
              <a:t> &amp; </a:t>
            </a:r>
            <a:r>
              <a:rPr lang="en-US" sz="2000" dirty="0" err="1">
                <a:solidFill>
                  <a:srgbClr val="706962"/>
                </a:solidFill>
              </a:rPr>
              <a:t>Funkhouser</a:t>
            </a:r>
            <a:r>
              <a:rPr lang="en-US" sz="2000" dirty="0">
                <a:solidFill>
                  <a:srgbClr val="706962"/>
                </a:solidFill>
              </a:rPr>
              <a:t> 08]</a:t>
            </a:r>
          </a:p>
          <a:p>
            <a:endParaRPr lang="en-US" dirty="0"/>
          </a:p>
        </p:txBody>
      </p:sp>
      <p:sp>
        <p:nvSpPr>
          <p:cNvPr id="22" name="Freeform 21"/>
          <p:cNvSpPr/>
          <p:nvPr/>
        </p:nvSpPr>
        <p:spPr>
          <a:xfrm>
            <a:off x="2580277" y="5298805"/>
            <a:ext cx="2068649" cy="748028"/>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Lst>
            <a:ahLst/>
            <a:cxnLst>
              <a:cxn ang="0">
                <a:pos x="connsiteX0" y="connsiteY0"/>
              </a:cxn>
              <a:cxn ang="0">
                <a:pos x="connsiteX1" y="connsiteY1"/>
              </a:cxn>
            </a:cxnLst>
            <a:rect l="l" t="t" r="r" b="b"/>
            <a:pathLst>
              <a:path w="2068649" h="748028">
                <a:moveTo>
                  <a:pt x="0" y="0"/>
                </a:moveTo>
                <a:cubicBezTo>
                  <a:pt x="40399" y="1016363"/>
                  <a:pt x="1271330" y="905327"/>
                  <a:pt x="2068649" y="214448"/>
                </a:cubicBezTo>
              </a:path>
            </a:pathLst>
          </a:custGeom>
          <a:noFill/>
          <a:ln w="38100">
            <a:solidFill>
              <a:srgbClr val="0069D1"/>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4801326" y="5572130"/>
            <a:ext cx="2068649" cy="748028"/>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Lst>
            <a:ahLst/>
            <a:cxnLst>
              <a:cxn ang="0">
                <a:pos x="connsiteX0" y="connsiteY0"/>
              </a:cxn>
              <a:cxn ang="0">
                <a:pos x="connsiteX1" y="connsiteY1"/>
              </a:cxn>
            </a:cxnLst>
            <a:rect l="l" t="t" r="r" b="b"/>
            <a:pathLst>
              <a:path w="2068649" h="748028">
                <a:moveTo>
                  <a:pt x="0" y="0"/>
                </a:moveTo>
                <a:cubicBezTo>
                  <a:pt x="40399" y="1016363"/>
                  <a:pt x="1271330" y="905327"/>
                  <a:pt x="2068649" y="214448"/>
                </a:cubicBezTo>
              </a:path>
            </a:pathLst>
          </a:custGeom>
          <a:noFill/>
          <a:ln w="38100">
            <a:solidFill>
              <a:srgbClr val="0069D1"/>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7803840" y="5558888"/>
            <a:ext cx="1058999" cy="375040"/>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325699"/>
              <a:gd name="connsiteY0" fmla="*/ 109402 h 710625"/>
              <a:gd name="connsiteX1" fmla="*/ 1325699 w 1325699"/>
              <a:gd name="connsiteY1" fmla="*/ 0 h 710625"/>
              <a:gd name="connsiteX0" fmla="*/ 0 w 1325699"/>
              <a:gd name="connsiteY0" fmla="*/ 109402 h 620756"/>
              <a:gd name="connsiteX1" fmla="*/ 1325699 w 1325699"/>
              <a:gd name="connsiteY1" fmla="*/ 0 h 620756"/>
              <a:gd name="connsiteX0" fmla="*/ 0 w 1325699"/>
              <a:gd name="connsiteY0" fmla="*/ 109402 h 339686"/>
              <a:gd name="connsiteX1" fmla="*/ 1325699 w 1325699"/>
              <a:gd name="connsiteY1" fmla="*/ 0 h 339686"/>
              <a:gd name="connsiteX0" fmla="*/ 0 w 1297124"/>
              <a:gd name="connsiteY0" fmla="*/ 318952 h 484202"/>
              <a:gd name="connsiteX1" fmla="*/ 1297124 w 1297124"/>
              <a:gd name="connsiteY1" fmla="*/ 0 h 484202"/>
              <a:gd name="connsiteX0" fmla="*/ 0 w 1173299"/>
              <a:gd name="connsiteY0" fmla="*/ 195127 h 394703"/>
              <a:gd name="connsiteX1" fmla="*/ 1173299 w 1173299"/>
              <a:gd name="connsiteY1" fmla="*/ 0 h 394703"/>
              <a:gd name="connsiteX0" fmla="*/ 0 w 1173299"/>
              <a:gd name="connsiteY0" fmla="*/ 195127 h 397269"/>
              <a:gd name="connsiteX1" fmla="*/ 1173299 w 1173299"/>
              <a:gd name="connsiteY1" fmla="*/ 0 h 397269"/>
              <a:gd name="connsiteX0" fmla="*/ 0 w 1125674"/>
              <a:gd name="connsiteY0" fmla="*/ 223702 h 416814"/>
              <a:gd name="connsiteX1" fmla="*/ 1125674 w 1125674"/>
              <a:gd name="connsiteY1" fmla="*/ 0 h 416814"/>
              <a:gd name="connsiteX0" fmla="*/ 0 w 1125674"/>
              <a:gd name="connsiteY0" fmla="*/ 223702 h 419267"/>
              <a:gd name="connsiteX1" fmla="*/ 1125674 w 1125674"/>
              <a:gd name="connsiteY1" fmla="*/ 0 h 419267"/>
              <a:gd name="connsiteX0" fmla="*/ 0 w 1058999"/>
              <a:gd name="connsiteY0" fmla="*/ 157027 h 375040"/>
              <a:gd name="connsiteX1" fmla="*/ 1058999 w 1058999"/>
              <a:gd name="connsiteY1" fmla="*/ 0 h 375040"/>
            </a:gdLst>
            <a:ahLst/>
            <a:cxnLst>
              <a:cxn ang="0">
                <a:pos x="connsiteX0" y="connsiteY0"/>
              </a:cxn>
              <a:cxn ang="0">
                <a:pos x="connsiteX1" y="connsiteY1"/>
              </a:cxn>
            </a:cxnLst>
            <a:rect l="l" t="t" r="r" b="b"/>
            <a:pathLst>
              <a:path w="1058999" h="375040">
                <a:moveTo>
                  <a:pt x="0" y="157027"/>
                </a:moveTo>
                <a:cubicBezTo>
                  <a:pt x="440449" y="525690"/>
                  <a:pt x="776030" y="395604"/>
                  <a:pt x="1058999" y="0"/>
                </a:cubicBezTo>
              </a:path>
            </a:pathLst>
          </a:custGeom>
          <a:noFill/>
          <a:ln w="38100">
            <a:solidFill>
              <a:srgbClr val="0069D1"/>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3480220" y="4167731"/>
            <a:ext cx="716099" cy="784995"/>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Lst>
            <a:ahLst/>
            <a:cxnLst>
              <a:cxn ang="0">
                <a:pos x="connsiteX0" y="connsiteY0"/>
              </a:cxn>
              <a:cxn ang="0">
                <a:pos x="connsiteX1" y="connsiteY1"/>
              </a:cxn>
            </a:cxnLst>
            <a:rect l="l" t="t" r="r" b="b"/>
            <a:pathLst>
              <a:path w="716099" h="784995">
                <a:moveTo>
                  <a:pt x="0" y="784995"/>
                </a:moveTo>
                <a:cubicBezTo>
                  <a:pt x="78499" y="-284617"/>
                  <a:pt x="395030" y="-81328"/>
                  <a:pt x="716099" y="342218"/>
                </a:cubicBezTo>
              </a:path>
            </a:pathLst>
          </a:custGeom>
          <a:noFill/>
          <a:ln w="57150">
            <a:solidFill>
              <a:srgbClr val="FF0000"/>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8704605" y="4008917"/>
            <a:ext cx="373199" cy="375460"/>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554174"/>
              <a:gd name="connsiteY0" fmla="*/ 550087 h 650235"/>
              <a:gd name="connsiteX1" fmla="*/ 554174 w 554174"/>
              <a:gd name="connsiteY1" fmla="*/ 650235 h 650235"/>
              <a:gd name="connsiteX0" fmla="*/ 0 w 554174"/>
              <a:gd name="connsiteY0" fmla="*/ 221270 h 321418"/>
              <a:gd name="connsiteX1" fmla="*/ 554174 w 554174"/>
              <a:gd name="connsiteY1" fmla="*/ 321418 h 321418"/>
              <a:gd name="connsiteX0" fmla="*/ 0 w 554174"/>
              <a:gd name="connsiteY0" fmla="*/ 210114 h 310262"/>
              <a:gd name="connsiteX1" fmla="*/ 554174 w 554174"/>
              <a:gd name="connsiteY1" fmla="*/ 310262 h 310262"/>
              <a:gd name="connsiteX0" fmla="*/ 0 w 449399"/>
              <a:gd name="connsiteY0" fmla="*/ 166328 h 371251"/>
              <a:gd name="connsiteX1" fmla="*/ 449399 w 449399"/>
              <a:gd name="connsiteY1" fmla="*/ 371251 h 371251"/>
              <a:gd name="connsiteX0" fmla="*/ 0 w 449399"/>
              <a:gd name="connsiteY0" fmla="*/ 145978 h 350901"/>
              <a:gd name="connsiteX1" fmla="*/ 449399 w 449399"/>
              <a:gd name="connsiteY1" fmla="*/ 350901 h 350901"/>
              <a:gd name="connsiteX0" fmla="*/ 0 w 373199"/>
              <a:gd name="connsiteY0" fmla="*/ 132437 h 375460"/>
              <a:gd name="connsiteX1" fmla="*/ 373199 w 373199"/>
              <a:gd name="connsiteY1" fmla="*/ 375460 h 375460"/>
            </a:gdLst>
            <a:ahLst/>
            <a:cxnLst>
              <a:cxn ang="0">
                <a:pos x="connsiteX0" y="connsiteY0"/>
              </a:cxn>
              <a:cxn ang="0">
                <a:pos x="connsiteX1" y="connsiteY1"/>
              </a:cxn>
            </a:cxnLst>
            <a:rect l="l" t="t" r="r" b="b"/>
            <a:pathLst>
              <a:path w="373199" h="375460">
                <a:moveTo>
                  <a:pt x="0" y="132437"/>
                </a:moveTo>
                <a:cubicBezTo>
                  <a:pt x="326149" y="-89450"/>
                  <a:pt x="52130" y="-48086"/>
                  <a:pt x="373199" y="375460"/>
                </a:cubicBezTo>
              </a:path>
            </a:pathLst>
          </a:custGeom>
          <a:noFill/>
          <a:ln w="5715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5311119" y="4024794"/>
            <a:ext cx="1525724" cy="629974"/>
          </a:xfrm>
          <a:custGeom>
            <a:avLst/>
            <a:gdLst>
              <a:gd name="connsiteX0" fmla="*/ 0 w 2194710"/>
              <a:gd name="connsiteY0" fmla="*/ 0 h 322198"/>
              <a:gd name="connsiteX1" fmla="*/ 1973943 w 2194710"/>
              <a:gd name="connsiteY1" fmla="*/ 319314 h 322198"/>
              <a:gd name="connsiteX2" fmla="*/ 2061029 w 2194710"/>
              <a:gd name="connsiteY2" fmla="*/ 130628 h 322198"/>
              <a:gd name="connsiteX0" fmla="*/ 0 w 2061029"/>
              <a:gd name="connsiteY0" fmla="*/ 0 h 130628"/>
              <a:gd name="connsiteX1" fmla="*/ 2061029 w 2061029"/>
              <a:gd name="connsiteY1" fmla="*/ 130628 h 130628"/>
              <a:gd name="connsiteX0" fmla="*/ 0 w 2061029"/>
              <a:gd name="connsiteY0" fmla="*/ 0 h 334699"/>
              <a:gd name="connsiteX1" fmla="*/ 2061029 w 2061029"/>
              <a:gd name="connsiteY1" fmla="*/ 130628 h 334699"/>
              <a:gd name="connsiteX0" fmla="*/ 0 w 2061029"/>
              <a:gd name="connsiteY0" fmla="*/ 0 h 466818"/>
              <a:gd name="connsiteX1" fmla="*/ 2061029 w 2061029"/>
              <a:gd name="connsiteY1" fmla="*/ 130628 h 466818"/>
              <a:gd name="connsiteX0" fmla="*/ 0 w 2228669"/>
              <a:gd name="connsiteY0" fmla="*/ 0 h 401742"/>
              <a:gd name="connsiteX1" fmla="*/ 2228669 w 2228669"/>
              <a:gd name="connsiteY1" fmla="*/ 8708 h 401742"/>
              <a:gd name="connsiteX0" fmla="*/ 0 w 2228669"/>
              <a:gd name="connsiteY0" fmla="*/ 0 h 472102"/>
              <a:gd name="connsiteX1" fmla="*/ 2228669 w 2228669"/>
              <a:gd name="connsiteY1" fmla="*/ 8708 h 472102"/>
              <a:gd name="connsiteX0" fmla="*/ 0 w 2137229"/>
              <a:gd name="connsiteY0" fmla="*/ 0 h 601382"/>
              <a:gd name="connsiteX1" fmla="*/ 2137229 w 2137229"/>
              <a:gd name="connsiteY1" fmla="*/ 222068 h 601382"/>
              <a:gd name="connsiteX0" fmla="*/ 0 w 2137229"/>
              <a:gd name="connsiteY0" fmla="*/ 0 h 752025"/>
              <a:gd name="connsiteX1" fmla="*/ 2137229 w 2137229"/>
              <a:gd name="connsiteY1" fmla="*/ 222068 h 752025"/>
              <a:gd name="connsiteX0" fmla="*/ 0 w 2061029"/>
              <a:gd name="connsiteY0" fmla="*/ 0 h 793408"/>
              <a:gd name="connsiteX1" fmla="*/ 2061029 w 2061029"/>
              <a:gd name="connsiteY1" fmla="*/ 298268 h 793408"/>
              <a:gd name="connsiteX0" fmla="*/ 0 w 2068649"/>
              <a:gd name="connsiteY0" fmla="*/ 0 h 748028"/>
              <a:gd name="connsiteX1" fmla="*/ 2068649 w 2068649"/>
              <a:gd name="connsiteY1" fmla="*/ 214448 h 748028"/>
              <a:gd name="connsiteX0" fmla="*/ 0 w 1678124"/>
              <a:gd name="connsiteY0" fmla="*/ 1109527 h 1462138"/>
              <a:gd name="connsiteX1" fmla="*/ 1678124 w 1678124"/>
              <a:gd name="connsiteY1" fmla="*/ 0 h 1462138"/>
              <a:gd name="connsiteX0" fmla="*/ 0 w 1678124"/>
              <a:gd name="connsiteY0" fmla="*/ 1109527 h 1109527"/>
              <a:gd name="connsiteX1" fmla="*/ 1678124 w 1678124"/>
              <a:gd name="connsiteY1" fmla="*/ 0 h 1109527"/>
              <a:gd name="connsiteX0" fmla="*/ 0 w 1678124"/>
              <a:gd name="connsiteY0" fmla="*/ 1109527 h 1109527"/>
              <a:gd name="connsiteX1" fmla="*/ 1678124 w 1678124"/>
              <a:gd name="connsiteY1" fmla="*/ 0 h 1109527"/>
              <a:gd name="connsiteX0" fmla="*/ 0 w 1687649"/>
              <a:gd name="connsiteY0" fmla="*/ 1061902 h 1061902"/>
              <a:gd name="connsiteX1" fmla="*/ 1687649 w 1687649"/>
              <a:gd name="connsiteY1" fmla="*/ 0 h 1061902"/>
              <a:gd name="connsiteX0" fmla="*/ 0 w 773249"/>
              <a:gd name="connsiteY0" fmla="*/ 528502 h 528502"/>
              <a:gd name="connsiteX1" fmla="*/ 773249 w 773249"/>
              <a:gd name="connsiteY1" fmla="*/ 0 h 528502"/>
              <a:gd name="connsiteX0" fmla="*/ 0 w 773249"/>
              <a:gd name="connsiteY0" fmla="*/ 835094 h 835094"/>
              <a:gd name="connsiteX1" fmla="*/ 773249 w 773249"/>
              <a:gd name="connsiteY1" fmla="*/ 306592 h 835094"/>
              <a:gd name="connsiteX0" fmla="*/ 0 w 716099"/>
              <a:gd name="connsiteY0" fmla="*/ 784995 h 784995"/>
              <a:gd name="connsiteX1" fmla="*/ 716099 w 716099"/>
              <a:gd name="connsiteY1" fmla="*/ 342218 h 784995"/>
              <a:gd name="connsiteX0" fmla="*/ 0 w 1563824"/>
              <a:gd name="connsiteY0" fmla="*/ 621735 h 621735"/>
              <a:gd name="connsiteX1" fmla="*/ 1563824 w 1563824"/>
              <a:gd name="connsiteY1" fmla="*/ 521858 h 621735"/>
              <a:gd name="connsiteX0" fmla="*/ 0 w 1563824"/>
              <a:gd name="connsiteY0" fmla="*/ 633926 h 633926"/>
              <a:gd name="connsiteX1" fmla="*/ 1563824 w 1563824"/>
              <a:gd name="connsiteY1" fmla="*/ 534049 h 633926"/>
              <a:gd name="connsiteX0" fmla="*/ 0 w 1525724"/>
              <a:gd name="connsiteY0" fmla="*/ 633926 h 633926"/>
              <a:gd name="connsiteX1" fmla="*/ 1525724 w 1525724"/>
              <a:gd name="connsiteY1" fmla="*/ 534049 h 633926"/>
              <a:gd name="connsiteX0" fmla="*/ 0 w 1525724"/>
              <a:gd name="connsiteY0" fmla="*/ 629974 h 629974"/>
              <a:gd name="connsiteX1" fmla="*/ 1525724 w 1525724"/>
              <a:gd name="connsiteY1" fmla="*/ 530097 h 629974"/>
            </a:gdLst>
            <a:ahLst/>
            <a:cxnLst>
              <a:cxn ang="0">
                <a:pos x="connsiteX0" y="connsiteY0"/>
              </a:cxn>
              <a:cxn ang="0">
                <a:pos x="connsiteX1" y="connsiteY1"/>
              </a:cxn>
            </a:cxnLst>
            <a:rect l="l" t="t" r="r" b="b"/>
            <a:pathLst>
              <a:path w="1525724" h="629974">
                <a:moveTo>
                  <a:pt x="0" y="629974"/>
                </a:moveTo>
                <a:cubicBezTo>
                  <a:pt x="430924" y="-430113"/>
                  <a:pt x="1357055" y="68451"/>
                  <a:pt x="1525724" y="530097"/>
                </a:cubicBezTo>
              </a:path>
            </a:pathLst>
          </a:custGeom>
          <a:noFill/>
          <a:ln w="57150">
            <a:solidFill>
              <a:srgbClr val="FF0000"/>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lide Number Placeholder 3"/>
          <p:cNvSpPr>
            <a:spLocks noGrp="1"/>
          </p:cNvSpPr>
          <p:nvPr>
            <p:ph type="sldNum" sz="quarter" idx="12"/>
          </p:nvPr>
        </p:nvSpPr>
        <p:spPr>
          <a:xfrm>
            <a:off x="11557590" y="6328229"/>
            <a:ext cx="634409" cy="365125"/>
          </a:xfrm>
        </p:spPr>
        <p:txBody>
          <a:bodyPr/>
          <a:lstStyle/>
          <a:p>
            <a:fld id="{6154B122-40BC-43B2-AA98-7FA493486141}" type="slidenum">
              <a:rPr lang="en-US" smtClean="0"/>
              <a:t>9</a:t>
            </a:fld>
            <a:endParaRPr lang="en-US" dirty="0"/>
          </a:p>
        </p:txBody>
      </p:sp>
    </p:spTree>
    <p:extLst>
      <p:ext uri="{BB962C8B-B14F-4D97-AF65-F5344CB8AC3E}">
        <p14:creationId xmlns:p14="http://schemas.microsoft.com/office/powerpoint/2010/main" val="1440211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2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animBg="1"/>
      <p:bldP spid="23" grpId="0" animBg="1"/>
      <p:bldP spid="24" grpId="0" animBg="1"/>
      <p:bldP spid="25" grpId="0" animBg="1"/>
      <p:bldP spid="26"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8370</TotalTime>
  <Words>3432</Words>
  <Application>Microsoft Office PowerPoint</Application>
  <PresentationFormat>Widescreen</PresentationFormat>
  <Paragraphs>453</Paragraphs>
  <Slides>47</Slides>
  <Notes>47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 Light</vt:lpstr>
      <vt:lpstr>Trebuchet MS</vt:lpstr>
      <vt:lpstr>Museo 700</vt:lpstr>
      <vt:lpstr>Proxima Nova Regular</vt:lpstr>
      <vt:lpstr>Museo 300</vt:lpstr>
      <vt:lpstr>Calibri</vt:lpstr>
      <vt:lpstr>Wingdings</vt:lpstr>
      <vt:lpstr>Office Theme</vt:lpstr>
      <vt:lpstr>Topology-Varying Shape Matching and Modeling</vt:lpstr>
      <vt:lpstr>Motivation</vt:lpstr>
      <vt:lpstr>Motivation</vt:lpstr>
      <vt:lpstr>Motivation</vt:lpstr>
      <vt:lpstr>Challenges</vt:lpstr>
      <vt:lpstr>Contributions</vt:lpstr>
      <vt:lpstr>Overview</vt:lpstr>
      <vt:lpstr>PowerPoint Presentation</vt:lpstr>
      <vt:lpstr>Previous Works</vt:lpstr>
      <vt:lpstr>Previous Works</vt:lpstr>
      <vt:lpstr>Deformation-Driven Shape Matching</vt:lpstr>
      <vt:lpstr>Challenge</vt:lpstr>
      <vt:lpstr>Our Proposal</vt:lpstr>
      <vt:lpstr>Our Proposal</vt:lpstr>
      <vt:lpstr>Deformation Model</vt:lpstr>
      <vt:lpstr>Distortion Energy</vt:lpstr>
      <vt:lpstr>Correspondence Search</vt:lpstr>
      <vt:lpstr>Results</vt:lpstr>
      <vt:lpstr>Results</vt:lpstr>
      <vt:lpstr>Evaluation</vt:lpstr>
      <vt:lpstr>Evaluation</vt:lpstr>
      <vt:lpstr>Evaluation</vt:lpstr>
      <vt:lpstr>Evaluation</vt:lpstr>
      <vt:lpstr>Limitations</vt:lpstr>
      <vt:lpstr>PowerPoint Presentation</vt:lpstr>
      <vt:lpstr>Previous Works</vt:lpstr>
      <vt:lpstr>Shape Blending</vt:lpstr>
      <vt:lpstr>Blending</vt:lpstr>
      <vt:lpstr>Blending</vt:lpstr>
      <vt:lpstr>Results</vt:lpstr>
      <vt:lpstr>Results</vt:lpstr>
      <vt:lpstr>Results</vt:lpstr>
      <vt:lpstr>Comparison</vt:lpstr>
      <vt:lpstr>Plausibility</vt:lpstr>
      <vt:lpstr>PowerPoint Presentation</vt:lpstr>
      <vt:lpstr>Shape Creation Tools</vt:lpstr>
      <vt:lpstr>Tools</vt:lpstr>
      <vt:lpstr>Tools</vt:lpstr>
      <vt:lpstr>Tools</vt:lpstr>
      <vt:lpstr>Tools</vt:lpstr>
      <vt:lpstr>PowerPoint Presentation</vt:lpstr>
      <vt:lpstr>Conclusion</vt:lpstr>
      <vt:lpstr>Future Work</vt:lpstr>
      <vt:lpstr>Future Work</vt:lpstr>
      <vt:lpstr>Future Work</vt:lpstr>
      <vt:lpstr>Acknowledgments</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Topology-Varying Shape Matching and Modeling</dc:title>
  <dc:creator>Ibraheem Abbas Alhashim</dc:creator>
  <cp:keywords>PhD Thesis Seminar</cp:keywords>
  <cp:lastModifiedBy>Ibraheem Abbas Alhashim</cp:lastModifiedBy>
  <cp:revision>416</cp:revision>
  <dcterms:created xsi:type="dcterms:W3CDTF">2015-10-24T00:26:38Z</dcterms:created>
  <dcterms:modified xsi:type="dcterms:W3CDTF">2015-11-16T04:24:28Z</dcterms:modified>
  <cp:category>Seminar</cp:category>
</cp:coreProperties>
</file>