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handoutMasterIdLst>
    <p:handoutMasterId r:id="rId45"/>
  </p:handoutMasterIdLst>
  <p:sldIdLst>
    <p:sldId id="259" r:id="rId4"/>
    <p:sldId id="258" r:id="rId5"/>
    <p:sldId id="280" r:id="rId6"/>
    <p:sldId id="298" r:id="rId7"/>
    <p:sldId id="300" r:id="rId8"/>
    <p:sldId id="281" r:id="rId9"/>
    <p:sldId id="301" r:id="rId10"/>
    <p:sldId id="302" r:id="rId11"/>
    <p:sldId id="303" r:id="rId12"/>
    <p:sldId id="308" r:id="rId13"/>
    <p:sldId id="309" r:id="rId14"/>
    <p:sldId id="285" r:id="rId15"/>
    <p:sldId id="304" r:id="rId16"/>
    <p:sldId id="286" r:id="rId17"/>
    <p:sldId id="305" r:id="rId18"/>
    <p:sldId id="306" r:id="rId19"/>
    <p:sldId id="313" r:id="rId20"/>
    <p:sldId id="288" r:id="rId21"/>
    <p:sldId id="310" r:id="rId22"/>
    <p:sldId id="311" r:id="rId23"/>
    <p:sldId id="314" r:id="rId24"/>
    <p:sldId id="307" r:id="rId25"/>
    <p:sldId id="312" r:id="rId26"/>
    <p:sldId id="289" r:id="rId27"/>
    <p:sldId id="315" r:id="rId28"/>
    <p:sldId id="325" r:id="rId29"/>
    <p:sldId id="292" r:id="rId30"/>
    <p:sldId id="324" r:id="rId31"/>
    <p:sldId id="323" r:id="rId32"/>
    <p:sldId id="317" r:id="rId33"/>
    <p:sldId id="318" r:id="rId34"/>
    <p:sldId id="320" r:id="rId35"/>
    <p:sldId id="319" r:id="rId36"/>
    <p:sldId id="297" r:id="rId37"/>
    <p:sldId id="293" r:id="rId38"/>
    <p:sldId id="322" r:id="rId39"/>
    <p:sldId id="294" r:id="rId40"/>
    <p:sldId id="321" r:id="rId41"/>
    <p:sldId id="295" r:id="rId42"/>
    <p:sldId id="27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5A8"/>
    <a:srgbClr val="62B297"/>
    <a:srgbClr val="DF2943"/>
    <a:srgbClr val="A6192E"/>
    <a:srgbClr val="E3A425"/>
    <a:srgbClr val="24DFE4"/>
    <a:srgbClr val="40C71B"/>
    <a:srgbClr val="41E226"/>
    <a:srgbClr val="29AFDF"/>
    <a:srgbClr val="978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63741" autoAdjust="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3B1A5-DD6D-43DC-84E0-39BB2D2B9468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3FCE1-4C80-43C7-8AD4-73E860A9D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26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9E6AF-632C-4BAF-AC43-FA22820976DD}" type="datetimeFigureOut">
              <a:rPr lang="en-US" smtClean="0"/>
              <a:t>2/3/2018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13955-7558-4102-8AEE-F9D6D3C09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8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69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So </a:t>
            </a:r>
            <a:r>
              <a:rPr lang="en-CA" b="1" dirty="0"/>
              <a:t>we took a shot </a:t>
            </a:r>
            <a:r>
              <a:rPr lang="en-CA" dirty="0"/>
              <a:t>at it and came up with this work </a:t>
            </a:r>
            <a:r>
              <a:rPr lang="en-CA" b="1" dirty="0"/>
              <a:t>as a</a:t>
            </a:r>
            <a:r>
              <a:rPr lang="en-CA" b="1" baseline="0" dirty="0"/>
              <a:t> first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First we will</a:t>
            </a:r>
            <a:r>
              <a:rPr lang="en-CA" baseline="0" dirty="0"/>
              <a:t> assume that the inputs are composed of segmented watertight parts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0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 parts are abstracted by fitted</a:t>
            </a:r>
            <a:r>
              <a:rPr lang="en-CA" baseline="0" dirty="0"/>
              <a:t> curves and sheets resulting from </a:t>
            </a:r>
            <a:r>
              <a:rPr lang="en-CA" baseline="0" dirty="0" err="1"/>
              <a:t>skeletonization</a:t>
            </a: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These abstractions have the </a:t>
            </a:r>
            <a:r>
              <a:rPr lang="en-CA" b="1" baseline="0" dirty="0"/>
              <a:t>advantage</a:t>
            </a:r>
            <a:r>
              <a:rPr lang="en-CA" baseline="0" dirty="0"/>
              <a:t> of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baseline="0" dirty="0"/>
              <a:t>Simplicity to work with as opposed to the original surfaces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baseline="0" dirty="0"/>
              <a:t>Simplify carrying out topological changes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baseline="0" dirty="0"/>
              <a:t>Simplify the </a:t>
            </a:r>
            <a:r>
              <a:rPr lang="en-CA" b="1" baseline="0" dirty="0"/>
              <a:t>discovery</a:t>
            </a:r>
            <a:r>
              <a:rPr lang="en-CA" baseline="0" dirty="0"/>
              <a:t> and </a:t>
            </a:r>
            <a:r>
              <a:rPr lang="en-CA" b="1" baseline="0" dirty="0"/>
              <a:t>encoding</a:t>
            </a:r>
            <a:r>
              <a:rPr lang="en-CA" baseline="0" dirty="0"/>
              <a:t> of part relations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4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For tackling</a:t>
            </a:r>
            <a:r>
              <a:rPr lang="en-CA" baseline="0" dirty="0"/>
              <a:t> the</a:t>
            </a:r>
            <a:r>
              <a:rPr lang="en-CA" b="1" baseline="0" dirty="0"/>
              <a:t> </a:t>
            </a:r>
            <a:r>
              <a:rPr lang="en-CA" b="1" dirty="0"/>
              <a:t>second challenge  [CLICK!]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we</a:t>
            </a:r>
            <a:r>
              <a:rPr lang="en-CA" baseline="0" dirty="0"/>
              <a:t> allow </a:t>
            </a:r>
            <a:r>
              <a:rPr lang="en-CA" b="1" baseline="0" dirty="0"/>
              <a:t>different types</a:t>
            </a:r>
            <a:r>
              <a:rPr lang="en-CA" baseline="0" dirty="0"/>
              <a:t> of part </a:t>
            </a:r>
            <a:r>
              <a:rPr lang="en-CA" b="1" baseline="0" dirty="0"/>
              <a:t>correspondences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And so </a:t>
            </a:r>
            <a:r>
              <a:rPr lang="en-CA" b="1" baseline="0" dirty="0"/>
              <a:t>parts</a:t>
            </a:r>
            <a:r>
              <a:rPr lang="en-CA" baseline="0" dirty="0"/>
              <a:t> may or may not have one or more corresponding parts</a:t>
            </a:r>
            <a:r>
              <a:rPr lang="en-CA" b="1" dirty="0"/>
              <a:t> [CLICK!]</a:t>
            </a: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dirty="0"/>
              <a:t>[CLICK!] </a:t>
            </a:r>
            <a:r>
              <a:rPr lang="en-CA" baseline="0" dirty="0"/>
              <a:t>Plus, we apply all our per-part blending operations in a continuous manner. This lets us explore variability while helping preserve part relations during the entire blend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47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Following </a:t>
            </a:r>
            <a:r>
              <a:rPr lang="en-CA" baseline="0" dirty="0"/>
              <a:t>these main ideas, </a:t>
            </a:r>
            <a:r>
              <a:rPr lang="en-CA" b="1" baseline="0" dirty="0"/>
              <a:t>our solution</a:t>
            </a:r>
            <a:r>
              <a:rPr lang="en-CA" baseline="0" dirty="0"/>
              <a:t> can </a:t>
            </a:r>
            <a:r>
              <a:rPr lang="en-CA" b="1" baseline="0" dirty="0"/>
              <a:t>generate a large number</a:t>
            </a:r>
            <a:r>
              <a:rPr lang="en-CA" baseline="0" dirty="0"/>
              <a:t> of continuous blending transformations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This results in interesting </a:t>
            </a:r>
            <a:r>
              <a:rPr lang="en-CA" b="1" baseline="0" dirty="0"/>
              <a:t>[CLICK!]</a:t>
            </a:r>
            <a:r>
              <a:rPr lang="en-CA" baseline="0" dirty="0"/>
              <a:t>  </a:t>
            </a:r>
            <a:r>
              <a:rPr lang="en-CA" b="1" baseline="0" dirty="0"/>
              <a:t>topology changes</a:t>
            </a:r>
            <a:r>
              <a:rPr lang="en-CA" baseline="0" dirty="0"/>
              <a:t> and helps users discover  </a:t>
            </a:r>
            <a:r>
              <a:rPr lang="en-CA" b="1" baseline="0" dirty="0"/>
              <a:t>[CLICK!]  novel shapes</a:t>
            </a:r>
            <a:r>
              <a:rPr lang="en-CA" baseline="0" dirty="0"/>
              <a:t> as seen here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58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There are </a:t>
            </a:r>
            <a:r>
              <a:rPr lang="en-CA" b="1" dirty="0"/>
              <a:t>three</a:t>
            </a:r>
            <a:r>
              <a:rPr lang="en-CA" b="1" baseline="0" dirty="0"/>
              <a:t> major steps </a:t>
            </a:r>
            <a:r>
              <a:rPr lang="en-CA" baseline="0" dirty="0"/>
              <a:t>in our pipeline.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The </a:t>
            </a:r>
            <a:r>
              <a:rPr lang="en-CA" b="1" baseline="0" dirty="0"/>
              <a:t>first</a:t>
            </a:r>
            <a:r>
              <a:rPr lang="en-CA" baseline="0" dirty="0"/>
              <a:t> is defining part correspondences. </a:t>
            </a:r>
            <a:r>
              <a:rPr lang="en-CA" dirty="0"/>
              <a:t>We allow</a:t>
            </a:r>
            <a:r>
              <a:rPr lang="en-CA" b="1" dirty="0"/>
              <a:t> three types</a:t>
            </a:r>
            <a:r>
              <a:rPr lang="en-CA" baseline="0" dirty="0"/>
              <a:t> of correspondences: </a:t>
            </a:r>
          </a:p>
          <a:p>
            <a:pPr marL="228600" indent="-228600">
              <a:buFont typeface="+mj-lt"/>
              <a:buAutoNum type="arabicPeriod"/>
            </a:pPr>
            <a:r>
              <a:rPr lang="en-CA" baseline="0" dirty="0"/>
              <a:t>one-to-one shown here for the backs</a:t>
            </a:r>
          </a:p>
          <a:p>
            <a:pPr marL="228600" indent="-228600">
              <a:buFont typeface="+mj-lt"/>
              <a:buAutoNum type="arabicPeriod"/>
            </a:pPr>
            <a:r>
              <a:rPr lang="en-CA" baseline="0" dirty="0"/>
              <a:t>one-to-many as seen here for the vertical bars in blue</a:t>
            </a:r>
          </a:p>
          <a:p>
            <a:pPr marL="228600" indent="-228600">
              <a:buFont typeface="+mj-lt"/>
              <a:buAutoNum type="arabicPeriod"/>
            </a:pPr>
            <a:r>
              <a:rPr lang="en-CA" baseline="0" dirty="0"/>
              <a:t>and for parts with no equivalent we define one-to-none or in this case many-to-none for the two armrest parts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433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With the</a:t>
            </a:r>
            <a:r>
              <a:rPr lang="en-CA" b="1" dirty="0"/>
              <a:t> defined correspondences</a:t>
            </a:r>
            <a:r>
              <a:rPr lang="en-CA" dirty="0"/>
              <a:t> we now </a:t>
            </a:r>
            <a:r>
              <a:rPr lang="en-CA" b="1" dirty="0"/>
              <a:t>generate</a:t>
            </a:r>
            <a:r>
              <a:rPr lang="en-CA" dirty="0"/>
              <a:t> many</a:t>
            </a:r>
            <a:r>
              <a:rPr lang="en-CA" baseline="0" dirty="0"/>
              <a:t> sets of blending paths that transform the different parts of one shape to the other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Which is done by </a:t>
            </a:r>
            <a:r>
              <a:rPr lang="en-CA" b="1" baseline="0" dirty="0"/>
              <a:t>changing the ordering</a:t>
            </a:r>
            <a:r>
              <a:rPr lang="en-CA" baseline="0" dirty="0"/>
              <a:t> of the </a:t>
            </a:r>
            <a:r>
              <a:rPr lang="en-CA" b="1" baseline="0" dirty="0"/>
              <a:t>defined blending operations</a:t>
            </a:r>
            <a:r>
              <a:rPr lang="en-CA" b="0" baseline="0" dirty="0"/>
              <a:t> on each part</a:t>
            </a: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02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 last step is a</a:t>
            </a:r>
            <a:r>
              <a:rPr lang="en-CA" baseline="0" dirty="0"/>
              <a:t> basic filtering step </a:t>
            </a:r>
            <a:r>
              <a:rPr lang="en-CA" b="1" baseline="0" dirty="0"/>
              <a:t>[CLICK!]</a:t>
            </a:r>
            <a:r>
              <a:rPr lang="en-CA" baseline="0" dirty="0"/>
              <a:t> that discards clearly implausible results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97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Our blending</a:t>
            </a:r>
            <a:r>
              <a:rPr lang="en-CA" baseline="0" dirty="0"/>
              <a:t> </a:t>
            </a:r>
            <a:r>
              <a:rPr lang="en-CA" b="1" baseline="0" dirty="0"/>
              <a:t>process</a:t>
            </a:r>
            <a:r>
              <a:rPr lang="en-CA" baseline="0" dirty="0"/>
              <a:t> is carried out as a </a:t>
            </a:r>
            <a:r>
              <a:rPr lang="en-CA" b="1" baseline="0" dirty="0"/>
              <a:t>set of blending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Each </a:t>
            </a:r>
            <a:r>
              <a:rPr lang="en-CA" b="1" dirty="0"/>
              <a:t>part</a:t>
            </a:r>
            <a:r>
              <a:rPr lang="en-CA" dirty="0"/>
              <a:t> is assigned a</a:t>
            </a:r>
            <a:r>
              <a:rPr lang="en-CA" baseline="0" dirty="0"/>
              <a:t> blending</a:t>
            </a:r>
            <a:r>
              <a:rPr lang="en-CA" dirty="0"/>
              <a:t> 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Continuous</a:t>
            </a:r>
            <a:r>
              <a:rPr lang="en-US" dirty="0"/>
              <a:t> transformation from source to target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They are related</a:t>
            </a:r>
            <a:r>
              <a:rPr lang="en-CA" baseline="0" dirty="0"/>
              <a:t> to the </a:t>
            </a:r>
            <a:r>
              <a:rPr lang="en-US" b="1" dirty="0"/>
              <a:t>assigned correspondences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</a:t>
            </a:r>
            <a:r>
              <a:rPr lang="en-US" b="0" baseline="0" dirty="0"/>
              <a:t> operations include : morphing, growing, shrinking, splitting, and merging</a:t>
            </a: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42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 blending operations </a:t>
            </a:r>
            <a:r>
              <a:rPr lang="en-US" b="1" dirty="0"/>
              <a:t>[CLICK!]</a:t>
            </a:r>
            <a:r>
              <a:rPr lang="en-US" dirty="0"/>
              <a:t> </a:t>
            </a:r>
            <a:r>
              <a:rPr lang="en-US" b="0" dirty="0"/>
              <a:t>include </a:t>
            </a:r>
            <a:r>
              <a:rPr lang="en-US" b="1" dirty="0"/>
              <a:t>part morphing</a:t>
            </a:r>
            <a:r>
              <a:rPr lang="en-US" b="0" dirty="0"/>
              <a:t>, </a:t>
            </a:r>
            <a:r>
              <a:rPr lang="en-US" b="1" dirty="0"/>
              <a:t>[CLICK!]</a:t>
            </a:r>
            <a:r>
              <a:rPr lang="en-US" b="0" dirty="0"/>
              <a:t> for one-to-one correspondences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90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</a:t>
            </a:r>
            <a:r>
              <a:rPr lang="en-US" b="1" dirty="0"/>
              <a:t>splitting or merging  [CLICK!]  </a:t>
            </a:r>
            <a:r>
              <a:rPr lang="en-US" dirty="0"/>
              <a:t>for one-to-many correspondences, applied here to the back vertical bars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7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Hello everyone!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</a:t>
            </a:r>
            <a:r>
              <a:rPr lang="en-US" baseline="0" dirty="0"/>
              <a:t> I’ll present our </a:t>
            </a:r>
            <a:r>
              <a:rPr lang="en-US" b="1" baseline="0" dirty="0"/>
              <a:t>system</a:t>
            </a:r>
            <a:r>
              <a:rPr lang="en-US" baseline="0" dirty="0"/>
              <a:t> for 3D shape creation by continuous blending of different shapes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18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and part </a:t>
            </a:r>
            <a:r>
              <a:rPr lang="en-US" b="1" dirty="0"/>
              <a:t>growing or shrinking </a:t>
            </a:r>
            <a:r>
              <a:rPr lang="en-US" dirty="0"/>
              <a:t>for parts on one shape that do not have a compatible equivalent on the other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 blending path is a </a:t>
            </a:r>
            <a:r>
              <a:rPr lang="en-CA" b="1" dirty="0"/>
              <a:t>permutation</a:t>
            </a:r>
            <a:r>
              <a:rPr lang="en-CA" dirty="0"/>
              <a:t> of the set of blending operations assigned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</a:t>
            </a:r>
            <a:r>
              <a:rPr lang="en-CA" baseline="0" dirty="0"/>
              <a:t> </a:t>
            </a:r>
            <a:r>
              <a:rPr lang="en-CA" b="1" baseline="0" dirty="0"/>
              <a:t>variability</a:t>
            </a:r>
            <a:r>
              <a:rPr lang="en-CA" baseline="0" dirty="0"/>
              <a:t> of the generated paths is a result of the </a:t>
            </a:r>
            <a:r>
              <a:rPr lang="en-CA" b="1" baseline="0" dirty="0"/>
              <a:t>reordering</a:t>
            </a:r>
            <a:r>
              <a:rPr lang="en-CA" baseline="0" dirty="0"/>
              <a:t> of the blending operations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03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Each</a:t>
            </a:r>
            <a:r>
              <a:rPr lang="en-CA" baseline="0" dirty="0"/>
              <a:t> path executes the blending operations while keeping the </a:t>
            </a:r>
            <a:r>
              <a:rPr lang="en-CA" b="1" baseline="0" dirty="0"/>
              <a:t>original structural relations in mind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These relations </a:t>
            </a:r>
            <a:r>
              <a:rPr lang="en-CA" b="1" baseline="0" dirty="0"/>
              <a:t>include</a:t>
            </a:r>
            <a:r>
              <a:rPr lang="en-CA" baseline="0" dirty="0"/>
              <a:t> </a:t>
            </a:r>
            <a:r>
              <a:rPr lang="en-CA" b="1" baseline="0" dirty="0"/>
              <a:t>symmetry</a:t>
            </a:r>
            <a:r>
              <a:rPr lang="en-CA" baseline="0" dirty="0"/>
              <a:t> both local and global, and </a:t>
            </a:r>
            <a:r>
              <a:rPr lang="en-CA" b="1" baseline="0" dirty="0"/>
              <a:t>part contacts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We</a:t>
            </a:r>
            <a:r>
              <a:rPr lang="en-CA" baseline="0" dirty="0"/>
              <a:t> can see that the </a:t>
            </a:r>
            <a:r>
              <a:rPr lang="en-CA" b="1" baseline="0" dirty="0"/>
              <a:t>side parts </a:t>
            </a:r>
            <a:r>
              <a:rPr lang="en-CA" baseline="0" dirty="0"/>
              <a:t>of the </a:t>
            </a:r>
            <a:r>
              <a:rPr lang="en-CA" b="1" baseline="0" dirty="0"/>
              <a:t>beds</a:t>
            </a:r>
            <a:r>
              <a:rPr lang="en-CA" baseline="0" dirty="0"/>
              <a:t> are </a:t>
            </a:r>
            <a:r>
              <a:rPr lang="en-CA" b="1" baseline="0" dirty="0"/>
              <a:t>changing together </a:t>
            </a:r>
            <a:r>
              <a:rPr lang="en-CA" baseline="0" dirty="0"/>
              <a:t>which preserves global symmetry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36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input pairs do not necessarily </a:t>
            </a:r>
            <a:r>
              <a:rPr lang="en-US" b="1" dirty="0"/>
              <a:t>share the general structure</a:t>
            </a:r>
            <a:r>
              <a:rPr lang="en-US" dirty="0"/>
              <a:t>, so it is likely that </a:t>
            </a:r>
            <a:r>
              <a:rPr lang="en-US" b="1" dirty="0"/>
              <a:t>we produce implausible </a:t>
            </a:r>
            <a:r>
              <a:rPr lang="en-US" dirty="0"/>
              <a:t>shapes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so we apply a filtering that is based on measuring the extent of </a:t>
            </a:r>
            <a:r>
              <a:rPr lang="en-US" b="1" dirty="0"/>
              <a:t>preserved</a:t>
            </a:r>
            <a:r>
              <a:rPr lang="en-US" dirty="0"/>
              <a:t> global and local relations, including </a:t>
            </a:r>
            <a:r>
              <a:rPr lang="en-US" b="1" dirty="0"/>
              <a:t>symmetry relations and part contact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This filtering is purely geometrical, it does not guarantee good plausibility nor it is useful to discover interesting new shapes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things are still limited to </a:t>
            </a:r>
            <a:r>
              <a:rPr lang="en-US" b="1" dirty="0"/>
              <a:t>human judgment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62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And so we developed an intuitive </a:t>
            </a:r>
            <a:r>
              <a:rPr lang="en-US" b="1" dirty="0"/>
              <a:t>exploratory tool </a:t>
            </a:r>
            <a:r>
              <a:rPr lang="en-US" dirty="0"/>
              <a:t>that facilitate the creation of new shapes through our topology changing blending process   </a:t>
            </a:r>
            <a:r>
              <a:rPr lang="en-US" b="1" dirty="0"/>
              <a:t>[CLICK!]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tool is very intuitive to use</a:t>
            </a:r>
            <a:r>
              <a:rPr lang="en-US" baseline="0" dirty="0"/>
              <a:t> and it is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quite</a:t>
            </a:r>
            <a:r>
              <a:rPr lang="en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baseline="0" dirty="0"/>
              <a:t>fast!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23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tool makes it easier for users to </a:t>
            </a:r>
            <a:r>
              <a:rPr lang="en-US" b="1" dirty="0"/>
              <a:t>navigate</a:t>
            </a:r>
            <a:r>
              <a:rPr lang="en-US" dirty="0"/>
              <a:t> the </a:t>
            </a:r>
            <a:r>
              <a:rPr lang="en-US" b="1" dirty="0"/>
              <a:t>space</a:t>
            </a:r>
            <a:r>
              <a:rPr lang="en-US" dirty="0"/>
              <a:t> of possible in betweens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user starts </a:t>
            </a:r>
            <a:r>
              <a:rPr lang="en-US" dirty="0"/>
              <a:t>by </a:t>
            </a:r>
            <a:r>
              <a:rPr lang="en-US" b="1" dirty="0"/>
              <a:t>selecting</a:t>
            </a:r>
            <a:r>
              <a:rPr lang="en-US" dirty="0"/>
              <a:t> a pair of input shapes from a dataset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correspondence</a:t>
            </a:r>
            <a:r>
              <a:rPr lang="en-US" dirty="0"/>
              <a:t> is </a:t>
            </a:r>
            <a:r>
              <a:rPr lang="en-US" b="1" dirty="0"/>
              <a:t>computed</a:t>
            </a:r>
            <a:r>
              <a:rPr lang="en-US" dirty="0"/>
              <a:t> </a:t>
            </a:r>
            <a:r>
              <a:rPr lang="en-US" b="1" dirty="0"/>
              <a:t>automatically</a:t>
            </a:r>
            <a:r>
              <a:rPr lang="en-US" dirty="0"/>
              <a:t> at first, and typically a couple of </a:t>
            </a:r>
            <a:r>
              <a:rPr lang="en-US" b="1" dirty="0"/>
              <a:t>mouse</a:t>
            </a:r>
            <a:r>
              <a:rPr lang="en-US" dirty="0"/>
              <a:t> </a:t>
            </a:r>
            <a:r>
              <a:rPr lang="en-US" b="1" dirty="0"/>
              <a:t>clicks</a:t>
            </a:r>
            <a:r>
              <a:rPr lang="en-US" dirty="0"/>
              <a:t> are needed to </a:t>
            </a:r>
            <a:r>
              <a:rPr lang="en-US" b="1" dirty="0"/>
              <a:t>correct</a:t>
            </a:r>
            <a:r>
              <a:rPr lang="en-US" dirty="0"/>
              <a:t> </a:t>
            </a:r>
            <a:r>
              <a:rPr lang="en-US" b="1" dirty="0"/>
              <a:t>invalid</a:t>
            </a:r>
            <a:r>
              <a:rPr lang="en-US" dirty="0"/>
              <a:t> correspondences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tool then </a:t>
            </a:r>
            <a:r>
              <a:rPr lang="en-US" b="1" dirty="0"/>
              <a:t>generates many blending paths</a:t>
            </a:r>
            <a:r>
              <a:rPr lang="en-US" dirty="0"/>
              <a:t> and sample a few representative in-betweens of each path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Users can explore the </a:t>
            </a:r>
            <a:r>
              <a:rPr lang="en-US" b="1" dirty="0"/>
              <a:t>continuous</a:t>
            </a:r>
            <a:r>
              <a:rPr lang="en-US" dirty="0"/>
              <a:t> paths by clicking </a:t>
            </a:r>
            <a:r>
              <a:rPr lang="en-US" b="1" dirty="0"/>
              <a:t>between two consecutive</a:t>
            </a:r>
            <a:r>
              <a:rPr lang="en-US" dirty="0"/>
              <a:t> in-betweens as we see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synthesis process is quite </a:t>
            </a:r>
            <a:r>
              <a:rPr lang="en-US" b="1" dirty="0"/>
              <a:t>efficient</a:t>
            </a:r>
            <a:r>
              <a:rPr lang="en-US" dirty="0"/>
              <a:t> and can be computed in </a:t>
            </a:r>
            <a:r>
              <a:rPr lang="en-US" b="1" dirty="0"/>
              <a:t>parallel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typical</a:t>
            </a:r>
            <a:r>
              <a:rPr lang="en-US" dirty="0"/>
              <a:t> </a:t>
            </a:r>
            <a:r>
              <a:rPr lang="en-US" b="1" dirty="0"/>
              <a:t>blending</a:t>
            </a:r>
            <a:r>
              <a:rPr lang="en-US" dirty="0"/>
              <a:t> session with shapes having around </a:t>
            </a:r>
            <a:r>
              <a:rPr lang="en-US" b="1" dirty="0"/>
              <a:t>12 parts</a:t>
            </a:r>
            <a:r>
              <a:rPr lang="en-US" dirty="0"/>
              <a:t>, would </a:t>
            </a:r>
            <a:r>
              <a:rPr lang="en-US" b="1" dirty="0"/>
              <a:t>need less</a:t>
            </a:r>
            <a:r>
              <a:rPr lang="en-US" dirty="0"/>
              <a:t> than </a:t>
            </a:r>
            <a:r>
              <a:rPr lang="en-US" b="1" dirty="0"/>
              <a:t>10 seconds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In-betweens are readily available </a:t>
            </a:r>
            <a:r>
              <a:rPr lang="en-US" dirty="0"/>
              <a:t>for subsequent shape blending</a:t>
            </a:r>
            <a:r>
              <a:rPr lang="en-US" baseline="0" dirty="0"/>
              <a:t> as seen with this synthesized table model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21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can see </a:t>
            </a:r>
            <a:r>
              <a:rPr lang="en-US" b="1" dirty="0"/>
              <a:t>some</a:t>
            </a:r>
            <a:r>
              <a:rPr lang="en-US" dirty="0"/>
              <a:t> of the generated in-betweens are </a:t>
            </a:r>
            <a:r>
              <a:rPr lang="en-US" b="1" dirty="0"/>
              <a:t>similar</a:t>
            </a:r>
            <a:r>
              <a:rPr lang="en-US" dirty="0"/>
              <a:t> to ones generated </a:t>
            </a:r>
            <a:r>
              <a:rPr lang="en-US" b="1" dirty="0"/>
              <a:t>via part replacement</a:t>
            </a:r>
            <a:r>
              <a:rPr lang="en-US" dirty="0"/>
              <a:t>, as in some of robot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</a:t>
            </a:r>
            <a:r>
              <a:rPr lang="en-US" b="1" dirty="0"/>
              <a:t>other</a:t>
            </a:r>
            <a:r>
              <a:rPr lang="en-US" dirty="0"/>
              <a:t> shapes are </a:t>
            </a:r>
            <a:r>
              <a:rPr lang="en-US" b="1" dirty="0"/>
              <a:t>simply not possible </a:t>
            </a:r>
            <a:r>
              <a:rPr lang="en-US" dirty="0"/>
              <a:t>without the blending of both the geometry and connectivity of the parts as seen in these </a:t>
            </a:r>
            <a:r>
              <a:rPr lang="en-US" b="1" dirty="0"/>
              <a:t>beds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22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Here we</a:t>
            </a:r>
            <a:r>
              <a:rPr lang="en-CA" baseline="0" dirty="0"/>
              <a:t> see blending of a pair of </a:t>
            </a:r>
            <a:r>
              <a:rPr lang="en-CA" b="1" baseline="0" dirty="0"/>
              <a:t>bench</a:t>
            </a:r>
            <a:r>
              <a:rPr lang="en-CA" baseline="0" dirty="0"/>
              <a:t> models and </a:t>
            </a:r>
            <a:r>
              <a:rPr lang="en-CA" b="1" baseline="0" dirty="0"/>
              <a:t>desk lamps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46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Here are models that are not related to chairs!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I’ve</a:t>
            </a:r>
            <a:r>
              <a:rPr lang="en-CA" baseline="0" dirty="0"/>
              <a:t> had some </a:t>
            </a:r>
            <a:r>
              <a:rPr lang="en-CA" b="1" baseline="0" dirty="0"/>
              <a:t>feedback</a:t>
            </a:r>
            <a:r>
              <a:rPr lang="en-CA" baseline="0" dirty="0"/>
              <a:t> about how are method might be useful in the </a:t>
            </a:r>
            <a:r>
              <a:rPr lang="en-CA" b="1" baseline="0" dirty="0"/>
              <a:t>kitbashing community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63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[CLICK!]</a:t>
            </a:r>
            <a:r>
              <a:rPr lang="en-US" dirty="0"/>
              <a:t> It’s tough to fairly evaluate our approach with existing discrete shape creation by part recombination </a:t>
            </a:r>
            <a:r>
              <a:rPr lang="en-US" b="1" dirty="0"/>
              <a:t>[CLICK!]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what we did is try to evaluate the quality and variability</a:t>
            </a:r>
            <a:r>
              <a:rPr lang="en-US" baseline="0" dirty="0"/>
              <a:t> of the </a:t>
            </a:r>
            <a:r>
              <a:rPr lang="en-US" dirty="0"/>
              <a:t>produced outputs, and here is an</a:t>
            </a:r>
            <a:r>
              <a:rPr lang="en-US" baseline="0" dirty="0"/>
              <a:t> example that shows that continuous blending can generate a bit</a:t>
            </a:r>
            <a:r>
              <a:rPr lang="en-US" dirty="0"/>
              <a:t> more variable and natural in-betweens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Manual mixing </a:t>
            </a:r>
            <a:r>
              <a:rPr lang="en-US" dirty="0"/>
              <a:t>of parts from different objects is a well established</a:t>
            </a:r>
            <a:r>
              <a:rPr lang="en-US" baseline="0" dirty="0"/>
              <a:t> modeling technique especially for novice users </a:t>
            </a:r>
            <a:r>
              <a:rPr lang="en-US" b="1" baseline="0" dirty="0"/>
              <a:t>[CLICK!]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 are </a:t>
            </a:r>
            <a:r>
              <a:rPr lang="en-US" b="1" baseline="0" dirty="0"/>
              <a:t>many recent examples </a:t>
            </a:r>
            <a:r>
              <a:rPr lang="en-US" baseline="0" dirty="0"/>
              <a:t>found in both </a:t>
            </a:r>
            <a:r>
              <a:rPr lang="en-US" b="1" baseline="0" dirty="0"/>
              <a:t>academia</a:t>
            </a:r>
            <a:r>
              <a:rPr lang="en-US" baseline="0" dirty="0"/>
              <a:t> and </a:t>
            </a:r>
            <a:r>
              <a:rPr lang="en-US" b="1" baseline="0" dirty="0"/>
              <a:t>commercial</a:t>
            </a:r>
            <a:r>
              <a:rPr lang="en-US" baseline="0" dirty="0"/>
              <a:t> software such as Autodesk’s </a:t>
            </a:r>
            <a:r>
              <a:rPr lang="en-US" baseline="0" dirty="0" err="1"/>
              <a:t>Meshmixer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2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coming back to </a:t>
            </a:r>
            <a:r>
              <a:rPr lang="en-US" b="1" dirty="0"/>
              <a:t>volumetric</a:t>
            </a:r>
            <a:r>
              <a:rPr lang="en-US" dirty="0"/>
              <a:t> approaches, we noted how results can be </a:t>
            </a:r>
            <a:r>
              <a:rPr lang="en-US" b="1" dirty="0"/>
              <a:t>broken</a:t>
            </a:r>
            <a:r>
              <a:rPr lang="en-US" baseline="0" dirty="0"/>
              <a:t> and parts </a:t>
            </a:r>
            <a:r>
              <a:rPr lang="en-US" b="1" baseline="0" dirty="0"/>
              <a:t>distorted</a:t>
            </a:r>
            <a:r>
              <a:rPr lang="en-US" baseline="0" dirty="0"/>
              <a:t> when blending structured objects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can see how </a:t>
            </a:r>
            <a:r>
              <a:rPr lang="en-US" b="1" baseline="0" dirty="0"/>
              <a:t>our</a:t>
            </a:r>
            <a:r>
              <a:rPr lang="en-US" baseline="0" dirty="0"/>
              <a:t> blending, shown in </a:t>
            </a:r>
            <a:r>
              <a:rPr lang="en-US" b="1" baseline="0" dirty="0"/>
              <a:t>blue</a:t>
            </a:r>
            <a:r>
              <a:rPr lang="en-US" baseline="0" dirty="0"/>
              <a:t>, produces </a:t>
            </a:r>
            <a:r>
              <a:rPr lang="en-US" b="1" baseline="0" dirty="0"/>
              <a:t>more plausible results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63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</a:t>
            </a:r>
            <a:r>
              <a:rPr lang="en-US" baseline="0" dirty="0"/>
              <a:t> is </a:t>
            </a:r>
            <a:r>
              <a:rPr lang="en-US" b="1" baseline="0" dirty="0"/>
              <a:t>another examples</a:t>
            </a:r>
            <a:r>
              <a:rPr lang="en-US" baseline="0" dirty="0"/>
              <a:t>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83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[CLICK!] </a:t>
            </a:r>
            <a:r>
              <a:rPr lang="en-US" dirty="0"/>
              <a:t>We’ve also tried to apply our shape blending recursively </a:t>
            </a:r>
            <a:r>
              <a:rPr lang="en-US" b="1" dirty="0"/>
              <a:t>[CLICK!]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avenue for future work is to try to apply blending across a larger collection of shapes together rather than on shape pairs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264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We’ve tested</a:t>
            </a:r>
            <a:r>
              <a:rPr lang="en-US" baseline="0" dirty="0"/>
              <a:t> </a:t>
            </a:r>
            <a:r>
              <a:rPr lang="en-US" dirty="0"/>
              <a:t>our method on a set of </a:t>
            </a:r>
            <a:r>
              <a:rPr lang="en-US" b="1" dirty="0"/>
              <a:t>110 man-made </a:t>
            </a:r>
            <a:r>
              <a:rPr lang="en-US" dirty="0"/>
              <a:t>objects with rich topological and structural variation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entire</a:t>
            </a:r>
            <a:r>
              <a:rPr lang="en-US" baseline="0" dirty="0"/>
              <a:t> </a:t>
            </a:r>
            <a:r>
              <a:rPr lang="en-US" b="1" baseline="0" dirty="0"/>
              <a:t>dataset</a:t>
            </a:r>
            <a:r>
              <a:rPr lang="en-US" baseline="0" dirty="0"/>
              <a:t> and </a:t>
            </a:r>
            <a:r>
              <a:rPr lang="en-US" b="1" baseline="0" dirty="0"/>
              <a:t>more results </a:t>
            </a:r>
            <a:r>
              <a:rPr lang="en-US" baseline="0" dirty="0"/>
              <a:t>can be found on </a:t>
            </a:r>
            <a:r>
              <a:rPr lang="en-US" b="1" baseline="0" dirty="0"/>
              <a:t>our project page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043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To</a:t>
            </a:r>
            <a:r>
              <a:rPr lang="en-CA" baseline="0" dirty="0"/>
              <a:t> </a:t>
            </a:r>
            <a:r>
              <a:rPr lang="en-CA" b="1" baseline="0" dirty="0"/>
              <a:t>conclude</a:t>
            </a:r>
            <a:r>
              <a:rPr lang="en-CA" baseline="0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We have presented a 3D model creation system based on continuous shape blending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First to consider </a:t>
            </a:r>
            <a:r>
              <a:rPr lang="en-US" sz="1200" b="1" dirty="0">
                <a:solidFill>
                  <a:srgbClr val="7030A0"/>
                </a:solidFill>
              </a:rPr>
              <a:t>topology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and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7030A0"/>
                </a:solidFill>
              </a:rPr>
              <a:t>geometry</a:t>
            </a:r>
            <a:r>
              <a:rPr lang="en-US" sz="1200" dirty="0"/>
              <a:t> by utilizing a structure-aware representation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To better </a:t>
            </a:r>
            <a:r>
              <a:rPr lang="en-CA" b="1" baseline="0" dirty="0"/>
              <a:t>help</a:t>
            </a:r>
            <a:r>
              <a:rPr lang="en-CA" baseline="0" dirty="0"/>
              <a:t> users </a:t>
            </a:r>
            <a:r>
              <a:rPr lang="en-CA" b="1" baseline="0" dirty="0"/>
              <a:t>explore</a:t>
            </a:r>
            <a:r>
              <a:rPr lang="en-CA" baseline="0" dirty="0"/>
              <a:t> the </a:t>
            </a:r>
            <a:r>
              <a:rPr lang="en-CA" b="1" baseline="0" dirty="0"/>
              <a:t>space</a:t>
            </a:r>
            <a:r>
              <a:rPr lang="en-CA" baseline="0" dirty="0"/>
              <a:t> of possible in-betweens, we’ve </a:t>
            </a:r>
            <a:r>
              <a:rPr lang="en-CA" b="1" baseline="0" dirty="0"/>
              <a:t>developed</a:t>
            </a:r>
            <a:r>
              <a:rPr lang="en-CA" baseline="0" dirty="0"/>
              <a:t> an intuitive </a:t>
            </a:r>
            <a:r>
              <a:rPr lang="en-CA" b="1" baseline="0" dirty="0"/>
              <a:t>tool</a:t>
            </a:r>
            <a:r>
              <a:rPr lang="en-CA" baseline="0" dirty="0"/>
              <a:t> that efficiently generates these continuous blending path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33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To</a:t>
            </a:r>
            <a:r>
              <a:rPr lang="en-CA" baseline="0" dirty="0"/>
              <a:t> </a:t>
            </a:r>
            <a:r>
              <a:rPr lang="en-CA" b="1" baseline="0" dirty="0"/>
              <a:t>summarize</a:t>
            </a:r>
            <a:r>
              <a:rPr lang="en-CA" baseline="0" dirty="0"/>
              <a:t> our work,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While previous works </a:t>
            </a:r>
            <a:r>
              <a:rPr lang="en-CA" b="1" baseline="0" dirty="0"/>
              <a:t>only</a:t>
            </a:r>
            <a:r>
              <a:rPr lang="en-CA" baseline="0" dirty="0"/>
              <a:t> apply </a:t>
            </a:r>
            <a:r>
              <a:rPr lang="en-CA" b="1" baseline="0" dirty="0"/>
              <a:t>rigid</a:t>
            </a:r>
            <a:r>
              <a:rPr lang="en-CA" baseline="0" dirty="0"/>
              <a:t> transformations in </a:t>
            </a:r>
            <a:r>
              <a:rPr lang="en-CA" b="1" baseline="0" dirty="0"/>
              <a:t>part composition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We’ve shown that interpolation of ‘</a:t>
            </a:r>
            <a:r>
              <a:rPr lang="en-CA" b="1" baseline="0" dirty="0"/>
              <a:t>geometry</a:t>
            </a:r>
            <a:r>
              <a:rPr lang="en-CA" baseline="0" dirty="0"/>
              <a:t>’, ‘</a:t>
            </a:r>
            <a:r>
              <a:rPr lang="en-CA" b="1" baseline="0" dirty="0"/>
              <a:t>structure</a:t>
            </a:r>
            <a:r>
              <a:rPr lang="en-CA" baseline="0" dirty="0"/>
              <a:t>’, and ‘</a:t>
            </a:r>
            <a:r>
              <a:rPr lang="en-CA" b="1" baseline="0" dirty="0"/>
              <a:t>part connectivity’</a:t>
            </a:r>
            <a:r>
              <a:rPr lang="en-CA" b="0" baseline="0" dirty="0"/>
              <a:t> generates </a:t>
            </a:r>
            <a:r>
              <a:rPr lang="en-CA" b="1" baseline="0" dirty="0"/>
              <a:t>much</a:t>
            </a:r>
            <a:r>
              <a:rPr lang="en-CA" b="0" baseline="0" dirty="0"/>
              <a:t> more variability!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511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As a </a:t>
            </a:r>
            <a:r>
              <a:rPr lang="en-CA" b="1" dirty="0"/>
              <a:t>first step</a:t>
            </a:r>
            <a:r>
              <a:rPr lang="en-CA" dirty="0"/>
              <a:t>, our method is</a:t>
            </a:r>
            <a:r>
              <a:rPr lang="en-CA" baseline="0" dirty="0"/>
              <a:t> still limited in many ways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 main challenge</a:t>
            </a:r>
            <a:r>
              <a:rPr lang="en-CA" baseline="0" dirty="0"/>
              <a:t> is </a:t>
            </a:r>
            <a:r>
              <a:rPr lang="en-CA" b="1" baseline="0" dirty="0"/>
              <a:t>the level of topological complexity </a:t>
            </a:r>
            <a:r>
              <a:rPr lang="en-CA" baseline="0" dirty="0"/>
              <a:t>that is applicable to our method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/>
              <a:t>Complex shapes </a:t>
            </a:r>
            <a:r>
              <a:rPr lang="en-CA" baseline="0" dirty="0"/>
              <a:t>like the following two shapes,</a:t>
            </a:r>
            <a:r>
              <a:rPr lang="en-CA" b="1" baseline="0" dirty="0"/>
              <a:t> shown in grey</a:t>
            </a:r>
            <a:r>
              <a:rPr lang="en-CA" baseline="0" dirty="0"/>
              <a:t>, are not easily abstracted using our strategy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And we can see that </a:t>
            </a:r>
            <a:r>
              <a:rPr lang="en-CA" b="1" baseline="0" dirty="0"/>
              <a:t>volumetric</a:t>
            </a:r>
            <a:r>
              <a:rPr lang="en-CA" baseline="0" dirty="0"/>
              <a:t> based interpolation could produce reasonable in-betweens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51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 other </a:t>
            </a:r>
            <a:r>
              <a:rPr lang="en-CA" b="1" dirty="0"/>
              <a:t>challenge</a:t>
            </a:r>
            <a:r>
              <a:rPr lang="en-CA" dirty="0"/>
              <a:t> is</a:t>
            </a:r>
            <a:r>
              <a:rPr lang="en-CA" baseline="0" dirty="0"/>
              <a:t> evaluating the </a:t>
            </a:r>
            <a:r>
              <a:rPr lang="en-CA" b="1" baseline="0" dirty="0"/>
              <a:t>plausibility</a:t>
            </a:r>
            <a:r>
              <a:rPr lang="en-CA" baseline="0" dirty="0"/>
              <a:t> of the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Right now we </a:t>
            </a:r>
            <a:r>
              <a:rPr lang="en-CA" b="1" baseline="0" dirty="0"/>
              <a:t>relay</a:t>
            </a:r>
            <a:r>
              <a:rPr lang="en-CA" baseline="0" dirty="0"/>
              <a:t> on the </a:t>
            </a:r>
            <a:r>
              <a:rPr lang="en-CA" b="1" baseline="0" dirty="0"/>
              <a:t>user</a:t>
            </a:r>
            <a:r>
              <a:rPr lang="en-CA" baseline="0" dirty="0"/>
              <a:t> to explore and select usable in-betweens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No checking for preserved functionality, proportions, and physical stability is performed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888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And </a:t>
            </a:r>
            <a:r>
              <a:rPr lang="en-CA" b="1" dirty="0"/>
              <a:t>from</a:t>
            </a:r>
            <a:r>
              <a:rPr lang="en-CA" dirty="0"/>
              <a:t> these</a:t>
            </a:r>
            <a:r>
              <a:rPr lang="en-CA" baseline="0" dirty="0"/>
              <a:t> </a:t>
            </a:r>
            <a:r>
              <a:rPr lang="en-CA" b="1" baseline="0" dirty="0"/>
              <a:t>challenges</a:t>
            </a:r>
            <a:r>
              <a:rPr lang="en-CA" baseline="0" dirty="0"/>
              <a:t> we can </a:t>
            </a:r>
            <a:r>
              <a:rPr lang="en-CA" b="1" baseline="0" dirty="0"/>
              <a:t>think </a:t>
            </a:r>
            <a:r>
              <a:rPr lang="en-CA" baseline="0" dirty="0"/>
              <a:t>about </a:t>
            </a:r>
            <a:r>
              <a:rPr lang="en-CA" b="1" baseline="0" dirty="0"/>
              <a:t>future</a:t>
            </a:r>
            <a:r>
              <a:rPr lang="en-CA" baseline="0" dirty="0"/>
              <a:t> </a:t>
            </a:r>
            <a:r>
              <a:rPr lang="en-CA" b="1" baseline="0" dirty="0"/>
              <a:t>avenues</a:t>
            </a:r>
            <a:r>
              <a:rPr lang="en-CA" baseline="0" dirty="0"/>
              <a:t> for this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 first is defining a more</a:t>
            </a:r>
            <a:r>
              <a:rPr lang="en-CA" baseline="0" dirty="0"/>
              <a:t> </a:t>
            </a:r>
            <a:r>
              <a:rPr lang="en-CA" b="1" baseline="0" dirty="0"/>
              <a:t>flexible representation </a:t>
            </a:r>
            <a:r>
              <a:rPr lang="en-CA" baseline="0" dirty="0"/>
              <a:t>to allow for more </a:t>
            </a:r>
            <a:r>
              <a:rPr lang="en-CA" b="1" baseline="0" dirty="0"/>
              <a:t>complex topology</a:t>
            </a:r>
            <a:r>
              <a:rPr lang="en-CA" baseline="0" dirty="0"/>
              <a:t>, maybe a hybrid skeletal and volumetric representation is appropriate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The second avenue is </a:t>
            </a:r>
            <a:r>
              <a:rPr lang="en-CA" b="1" baseline="0" dirty="0"/>
              <a:t>thinking</a:t>
            </a:r>
            <a:r>
              <a:rPr lang="en-CA" baseline="0" dirty="0"/>
              <a:t> about evaluating the </a:t>
            </a:r>
            <a:r>
              <a:rPr lang="en-CA" b="1" baseline="0" dirty="0"/>
              <a:t>functional plausibility </a:t>
            </a:r>
            <a:r>
              <a:rPr lang="en-CA" baseline="0" dirty="0"/>
              <a:t>of the synthesized object.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This is </a:t>
            </a:r>
            <a:r>
              <a:rPr lang="en-CA" b="1" baseline="0" dirty="0"/>
              <a:t>essential</a:t>
            </a:r>
            <a:r>
              <a:rPr lang="en-CA" baseline="0" dirty="0"/>
              <a:t> for </a:t>
            </a:r>
            <a:r>
              <a:rPr lang="en-CA" b="1" baseline="0" dirty="0"/>
              <a:t>both</a:t>
            </a:r>
            <a:r>
              <a:rPr lang="en-CA" baseline="0" dirty="0"/>
              <a:t> finding good </a:t>
            </a:r>
            <a:r>
              <a:rPr lang="en-CA" b="1" baseline="0" dirty="0"/>
              <a:t>correspondences</a:t>
            </a:r>
            <a:r>
              <a:rPr lang="en-CA" baseline="0" dirty="0"/>
              <a:t> automatically, and for </a:t>
            </a:r>
            <a:r>
              <a:rPr lang="en-CA" b="1" baseline="0" dirty="0"/>
              <a:t>filtering out broken </a:t>
            </a:r>
            <a:r>
              <a:rPr lang="en-CA" baseline="0" dirty="0"/>
              <a:t>shapes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Cross-category shape blending </a:t>
            </a:r>
            <a:r>
              <a:rPr lang="en-US" dirty="0"/>
              <a:t>is another avenue for future work, </a:t>
            </a:r>
            <a:r>
              <a:rPr lang="en-US" b="1" dirty="0"/>
              <a:t>blending</a:t>
            </a:r>
            <a:r>
              <a:rPr lang="en-US" dirty="0"/>
              <a:t> without the </a:t>
            </a:r>
            <a:r>
              <a:rPr lang="en-US" b="1" dirty="0"/>
              <a:t>restrictions</a:t>
            </a:r>
            <a:r>
              <a:rPr lang="en-US" dirty="0"/>
              <a:t> of </a:t>
            </a:r>
            <a:r>
              <a:rPr lang="en-US" b="1" dirty="0"/>
              <a:t>learning</a:t>
            </a:r>
            <a:r>
              <a:rPr lang="en-US" dirty="0"/>
              <a:t> specific </a:t>
            </a:r>
            <a:r>
              <a:rPr lang="en-US" b="1" dirty="0"/>
              <a:t>templates</a:t>
            </a:r>
            <a:r>
              <a:rPr lang="en-US" dirty="0"/>
              <a:t> but by simply finding reasonable correspondence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02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Finally</a:t>
            </a:r>
            <a:r>
              <a:rPr lang="en-US" dirty="0"/>
              <a:t>,  </a:t>
            </a:r>
            <a:r>
              <a:rPr lang="en-US" b="1" dirty="0"/>
              <a:t>[CLICK!]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</a:t>
            </a:r>
            <a:r>
              <a:rPr lang="en-US" b="1" dirty="0"/>
              <a:t>encourage</a:t>
            </a:r>
            <a:r>
              <a:rPr lang="en-US" baseline="0" dirty="0"/>
              <a:t> you to try our tool found at our </a:t>
            </a:r>
            <a:r>
              <a:rPr lang="en-US" b="1" baseline="0" dirty="0"/>
              <a:t>project page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I’d like to thank the </a:t>
            </a:r>
            <a:r>
              <a:rPr lang="en-US" b="1" dirty="0"/>
              <a:t>anonymous</a:t>
            </a:r>
            <a:r>
              <a:rPr lang="en-US" b="1" baseline="0" dirty="0"/>
              <a:t> reviewers </a:t>
            </a:r>
            <a:r>
              <a:rPr lang="en-US" b="0" baseline="0" dirty="0"/>
              <a:t>for their suggestions </a:t>
            </a:r>
            <a:r>
              <a:rPr lang="en-US" baseline="0" dirty="0"/>
              <a:t>and our </a:t>
            </a:r>
            <a:r>
              <a:rPr lang="en-US" b="1" baseline="0" dirty="0"/>
              <a:t>funding agencies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dirty="0"/>
              <a:t>thank you for listening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5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Rather than</a:t>
            </a:r>
            <a:r>
              <a:rPr lang="en-CA" baseline="0" dirty="0"/>
              <a:t> pasting parts together </a:t>
            </a:r>
            <a:r>
              <a:rPr lang="en-CA" b="1" baseline="0" dirty="0"/>
              <a:t>[CLICK!]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="1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we can utilize </a:t>
            </a:r>
            <a:r>
              <a:rPr lang="en-CA" b="1" baseline="0" dirty="0"/>
              <a:t>continuous shape interpolation </a:t>
            </a:r>
            <a:r>
              <a:rPr lang="en-CA" baseline="0" dirty="0"/>
              <a:t>for </a:t>
            </a:r>
            <a:r>
              <a:rPr lang="en-CA" b="1" baseline="0" dirty="0"/>
              <a:t>modeling</a:t>
            </a:r>
            <a:r>
              <a:rPr lang="en-CA" baseline="0" dirty="0"/>
              <a:t> by blending from a </a:t>
            </a:r>
            <a:r>
              <a:rPr lang="en-CA" b="1" baseline="0" dirty="0"/>
              <a:t>pair or more</a:t>
            </a:r>
            <a:r>
              <a:rPr lang="en-CA" baseline="0" dirty="0"/>
              <a:t> of existing shapes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the </a:t>
            </a:r>
            <a:r>
              <a:rPr lang="en-CA" b="1" baseline="0" dirty="0"/>
              <a:t>main issue </a:t>
            </a:r>
            <a:r>
              <a:rPr lang="en-CA" baseline="0" dirty="0"/>
              <a:t>however is the requirement for an </a:t>
            </a:r>
            <a:r>
              <a:rPr lang="en-CA" b="1" baseline="0" dirty="0"/>
              <a:t>exact mappings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So </a:t>
            </a:r>
            <a:r>
              <a:rPr lang="en-CA" b="1" baseline="0" dirty="0"/>
              <a:t>[CLICK!]</a:t>
            </a:r>
            <a:r>
              <a:rPr lang="en-CA" baseline="0" dirty="0"/>
              <a:t> for shapes with large geometric dissimilarity and different structure it is </a:t>
            </a:r>
            <a:r>
              <a:rPr lang="en-CA" b="1" baseline="0" dirty="0"/>
              <a:t>not possible </a:t>
            </a:r>
            <a:r>
              <a:rPr lang="en-CA" baseline="0" dirty="0"/>
              <a:t>to apply these methods!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7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an </a:t>
            </a:r>
            <a:r>
              <a:rPr lang="en-CA" b="1" dirty="0"/>
              <a:t>obvious solution </a:t>
            </a:r>
            <a:r>
              <a:rPr lang="en-CA" dirty="0"/>
              <a:t>would be to look at shape interpolation methods that allow for topological changes between the</a:t>
            </a:r>
            <a:r>
              <a:rPr lang="en-CA" baseline="0" dirty="0"/>
              <a:t> input pairs </a:t>
            </a:r>
            <a:r>
              <a:rPr lang="en-CA" b="1" baseline="0" dirty="0"/>
              <a:t>[CLICK!]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="1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/>
              <a:t>This</a:t>
            </a:r>
            <a:r>
              <a:rPr lang="en-CA" baseline="0" dirty="0"/>
              <a:t> </a:t>
            </a:r>
            <a:r>
              <a:rPr lang="en-CA" b="1" baseline="0" dirty="0"/>
              <a:t>volumetric</a:t>
            </a:r>
            <a:r>
              <a:rPr lang="en-CA" baseline="0" dirty="0"/>
              <a:t> based </a:t>
            </a:r>
            <a:r>
              <a:rPr lang="en-CA" b="1" baseline="0" dirty="0"/>
              <a:t>interpolation</a:t>
            </a:r>
            <a:r>
              <a:rPr lang="en-CA" baseline="0" dirty="0"/>
              <a:t> is one</a:t>
            </a:r>
            <a:r>
              <a:rPr lang="en-CA" b="1" baseline="0" dirty="0"/>
              <a:t> example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But we can </a:t>
            </a:r>
            <a:r>
              <a:rPr lang="en-CA" b="1" baseline="0" dirty="0"/>
              <a:t>see</a:t>
            </a:r>
            <a:r>
              <a:rPr lang="en-CA" baseline="0" dirty="0"/>
              <a:t> the</a:t>
            </a:r>
            <a:r>
              <a:rPr lang="en-CA" b="1" baseline="0" dirty="0"/>
              <a:t> in-between</a:t>
            </a:r>
            <a:r>
              <a:rPr lang="en-CA" baseline="0" dirty="0"/>
              <a:t> are disconnected and distorted and aren’t really usable..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50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/>
              <a:t>[CLICK!]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</a:t>
            </a:r>
            <a:r>
              <a:rPr lang="en-US" baseline="0" dirty="0"/>
              <a:t> </a:t>
            </a:r>
            <a:r>
              <a:rPr lang="en-US" b="1" baseline="0" dirty="0"/>
              <a:t>until now </a:t>
            </a:r>
            <a:r>
              <a:rPr lang="en-US" baseline="0" dirty="0"/>
              <a:t>people have been focused on </a:t>
            </a:r>
            <a:r>
              <a:rPr lang="en-US" b="1" baseline="0" dirty="0"/>
              <a:t>part-based</a:t>
            </a:r>
            <a:r>
              <a:rPr lang="en-US" baseline="0" dirty="0"/>
              <a:t> composition for shape modeling </a:t>
            </a:r>
            <a:r>
              <a:rPr lang="en-US" b="1" baseline="0" dirty="0"/>
              <a:t>[CLICK!]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Many </a:t>
            </a:r>
            <a:r>
              <a:rPr lang="en-US" b="1" baseline="0" dirty="0"/>
              <a:t>automatic</a:t>
            </a:r>
            <a:r>
              <a:rPr lang="en-US" baseline="0" dirty="0"/>
              <a:t> or </a:t>
            </a:r>
            <a:r>
              <a:rPr lang="en-US" b="1" baseline="0" dirty="0"/>
              <a:t>semi-automatic</a:t>
            </a:r>
            <a:r>
              <a:rPr lang="en-US" baseline="0" dirty="0"/>
              <a:t> methods proposed can produce many varieties from shape repositories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</a:t>
            </a:r>
            <a:r>
              <a:rPr lang="en-US" baseline="0" dirty="0"/>
              <a:t>often try to replace </a:t>
            </a:r>
            <a:r>
              <a:rPr lang="en-US" b="1" baseline="0" dirty="0"/>
              <a:t>compatible</a:t>
            </a:r>
            <a:r>
              <a:rPr lang="en-US" baseline="0" dirty="0"/>
              <a:t> parts, where compatibility is </a:t>
            </a:r>
            <a:r>
              <a:rPr lang="en-US" b="1" baseline="0" dirty="0"/>
              <a:t>determined</a:t>
            </a:r>
            <a:r>
              <a:rPr lang="en-US" baseline="0" dirty="0"/>
              <a:t> by </a:t>
            </a:r>
            <a:r>
              <a:rPr lang="en-US" b="1" baseline="0" dirty="0"/>
              <a:t>geometric</a:t>
            </a:r>
            <a:r>
              <a:rPr lang="en-US" baseline="0" dirty="0"/>
              <a:t> or </a:t>
            </a:r>
            <a:r>
              <a:rPr lang="en-US" b="1" baseline="0" dirty="0"/>
              <a:t>structural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7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</a:t>
            </a:r>
            <a:r>
              <a:rPr lang="en-CA" baseline="0" dirty="0"/>
              <a:t> </a:t>
            </a:r>
            <a:r>
              <a:rPr lang="en-CA" b="1" baseline="0" dirty="0"/>
              <a:t>problem</a:t>
            </a:r>
            <a:r>
              <a:rPr lang="en-CA" baseline="0" dirty="0"/>
              <a:t> with part composition approaches is that they tend to generate </a:t>
            </a:r>
            <a:r>
              <a:rPr lang="en-CA" b="0" baseline="0" dirty="0"/>
              <a:t>a </a:t>
            </a:r>
            <a:r>
              <a:rPr lang="en-CA" b="1" baseline="0" dirty="0"/>
              <a:t>limited</a:t>
            </a:r>
            <a:r>
              <a:rPr lang="en-CA" b="0" baseline="0" dirty="0"/>
              <a:t> number of possible blends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Here we see a </a:t>
            </a:r>
            <a:r>
              <a:rPr lang="en-CA" b="1" baseline="0" dirty="0"/>
              <a:t>three</a:t>
            </a:r>
            <a:r>
              <a:rPr lang="en-CA" baseline="0" dirty="0"/>
              <a:t> and </a:t>
            </a:r>
            <a:r>
              <a:rPr lang="en-CA" b="1" baseline="0" dirty="0"/>
              <a:t>four</a:t>
            </a:r>
            <a:r>
              <a:rPr lang="en-CA" baseline="0" dirty="0"/>
              <a:t> legged </a:t>
            </a:r>
            <a:r>
              <a:rPr lang="en-CA" b="1" baseline="0" dirty="0"/>
              <a:t>tables</a:t>
            </a:r>
            <a:r>
              <a:rPr lang="en-CA" baseline="0" dirty="0"/>
              <a:t> only generating </a:t>
            </a:r>
            <a:r>
              <a:rPr lang="en-CA" b="1" baseline="0" dirty="0"/>
              <a:t>two</a:t>
            </a:r>
            <a:r>
              <a:rPr lang="en-CA" baseline="0" dirty="0"/>
              <a:t> new shapes   </a:t>
            </a:r>
            <a:r>
              <a:rPr lang="en-CA" b="1" baseline="0" dirty="0"/>
              <a:t>2X</a:t>
            </a:r>
            <a:r>
              <a:rPr lang="en-CA" baseline="0" dirty="0"/>
              <a:t> </a:t>
            </a:r>
            <a:r>
              <a:rPr lang="en-CA" b="1" baseline="0" dirty="0"/>
              <a:t>[CLICK!] [CLICK!]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In this work, we argue that we can produce even more than that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/>
              <a:t>In fact!</a:t>
            </a:r>
            <a:r>
              <a:rPr lang="en-CA" baseline="0" dirty="0"/>
              <a:t> we would like a continuous transition from one shape to the other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6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Here we </a:t>
            </a:r>
            <a:r>
              <a:rPr lang="en-CA" b="1" baseline="0" dirty="0"/>
              <a:t>see</a:t>
            </a:r>
            <a:r>
              <a:rPr lang="en-CA" baseline="0" dirty="0"/>
              <a:t> in action our </a:t>
            </a:r>
            <a:r>
              <a:rPr lang="en-CA" b="1" baseline="0" dirty="0"/>
              <a:t>main contribution</a:t>
            </a:r>
            <a:r>
              <a:rPr lang="en-CA" baseline="0" dirty="0"/>
              <a:t> of blending on both geometry and topology </a:t>
            </a:r>
            <a:r>
              <a:rPr lang="en-CA" b="1" baseline="0" dirty="0"/>
              <a:t> [CLICK!]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Notice how the </a:t>
            </a:r>
            <a:r>
              <a:rPr lang="en-CA" b="1" baseline="0" dirty="0"/>
              <a:t>legs </a:t>
            </a:r>
            <a:r>
              <a:rPr lang="en-CA" b="0" baseline="0" dirty="0"/>
              <a:t>are splitting,   </a:t>
            </a:r>
            <a:r>
              <a:rPr lang="en-CA" b="1" baseline="0" dirty="0"/>
              <a:t>[CLICK!]</a:t>
            </a:r>
            <a:r>
              <a:rPr lang="en-CA" b="0" baseline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0" baseline="0" dirty="0"/>
              <a:t>the </a:t>
            </a:r>
            <a:r>
              <a:rPr lang="en-CA" b="1" baseline="0" dirty="0"/>
              <a:t>top</a:t>
            </a:r>
            <a:r>
              <a:rPr lang="en-CA" b="0" baseline="0" dirty="0"/>
              <a:t> morphing, </a:t>
            </a:r>
            <a:r>
              <a:rPr lang="en-CA" b="1" baseline="0" dirty="0"/>
              <a:t>[CLICK!]</a:t>
            </a:r>
            <a:r>
              <a:rPr lang="en-CA" b="0" baseline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0" baseline="0" dirty="0"/>
              <a:t>and </a:t>
            </a:r>
            <a:r>
              <a:rPr lang="en-CA" b="1" baseline="0" dirty="0"/>
              <a:t>the side </a:t>
            </a:r>
            <a:r>
              <a:rPr lang="en-CA" b="0" baseline="0" dirty="0"/>
              <a:t>bar growing  </a:t>
            </a:r>
            <a:r>
              <a:rPr lang="en-CA" b="1" baseline="0" dirty="0"/>
              <a:t>[CLICK!]</a:t>
            </a:r>
            <a:r>
              <a:rPr lang="en-CA" b="0" baseline="0" dirty="0"/>
              <a:t> </a:t>
            </a: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The </a:t>
            </a:r>
            <a:r>
              <a:rPr lang="en-CA" b="1" baseline="0" dirty="0"/>
              <a:t>gradual transformation </a:t>
            </a:r>
            <a:r>
              <a:rPr lang="en-CA" baseline="0" dirty="0"/>
              <a:t>allows us to </a:t>
            </a:r>
            <a:r>
              <a:rPr lang="en-CA" b="1" baseline="0" dirty="0"/>
              <a:t>discover</a:t>
            </a:r>
            <a:r>
              <a:rPr lang="en-CA" baseline="0" dirty="0"/>
              <a:t> some interesting in-betweens!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16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I’ll now </a:t>
            </a:r>
            <a:r>
              <a:rPr lang="en-CA" b="1" dirty="0"/>
              <a:t>describe</a:t>
            </a:r>
            <a:r>
              <a:rPr lang="en-CA" b="1" baseline="0" dirty="0"/>
              <a:t> two major technical challenges</a:t>
            </a:r>
            <a:r>
              <a:rPr lang="en-CA" baseline="0" dirty="0"/>
              <a:t> faced in this problem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 </a:t>
            </a:r>
            <a:r>
              <a:rPr lang="en-CA" b="1" dirty="0"/>
              <a:t>first</a:t>
            </a:r>
            <a:r>
              <a:rPr lang="en-CA" dirty="0"/>
              <a:t> is </a:t>
            </a:r>
            <a:r>
              <a:rPr lang="en-CA" b="1" dirty="0"/>
              <a:t>the presentation</a:t>
            </a:r>
            <a:r>
              <a:rPr lang="en-CA" b="1" baseline="0" dirty="0"/>
              <a:t> level</a:t>
            </a:r>
            <a:r>
              <a:rPr lang="en-CA" baseline="0" dirty="0"/>
              <a:t>, tracking topology changes using surface representation is very </a:t>
            </a:r>
            <a:r>
              <a:rPr lang="en-CA" b="1" baseline="0" dirty="0"/>
              <a:t>difficult</a:t>
            </a:r>
            <a:r>
              <a:rPr lang="en-CA" baseline="0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As we saw, </a:t>
            </a:r>
            <a:r>
              <a:rPr lang="en-CA" b="1" baseline="0" dirty="0"/>
              <a:t>volumes</a:t>
            </a:r>
            <a:r>
              <a:rPr lang="en-CA" baseline="0" dirty="0"/>
              <a:t> are able to do so but we are faced with challenge of preserving the integrity of the shape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The </a:t>
            </a:r>
            <a:r>
              <a:rPr lang="en-CA" b="1" baseline="0" dirty="0"/>
              <a:t>second</a:t>
            </a:r>
            <a:r>
              <a:rPr lang="en-CA" baseline="0" dirty="0"/>
              <a:t> challenge is deciding on </a:t>
            </a:r>
            <a:r>
              <a:rPr lang="en-CA" b="1" baseline="0" dirty="0"/>
              <a:t>the part correspondence</a:t>
            </a:r>
            <a:r>
              <a:rPr lang="en-CA" baseline="0" dirty="0"/>
              <a:t> between parts of very different shapes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/>
              <a:t>We need to consider that </a:t>
            </a:r>
            <a:r>
              <a:rPr lang="en-CA" b="1" baseline="0" dirty="0"/>
              <a:t>parts might split</a:t>
            </a:r>
            <a:r>
              <a:rPr lang="en-CA" baseline="0" dirty="0"/>
              <a:t>, have </a:t>
            </a:r>
            <a:r>
              <a:rPr lang="en-CA" b="1" baseline="0" dirty="0"/>
              <a:t>no equivalent</a:t>
            </a:r>
            <a:r>
              <a:rPr lang="en-CA" baseline="0" dirty="0"/>
              <a:t>, and are very </a:t>
            </a:r>
            <a:r>
              <a:rPr lang="en-CA" b="1" baseline="0" dirty="0"/>
              <a:t>different in proportions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13955-7558-4102-8AEE-F9D6D3C0987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4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1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0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5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9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28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0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99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64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43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62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7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39691"/>
            <a:ext cx="12192000" cy="738187"/>
          </a:xfrm>
          <a:prstGeom prst="rect">
            <a:avLst/>
          </a:prstGeom>
          <a:solidFill>
            <a:srgbClr val="3D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68375"/>
          </a:xfrm>
        </p:spPr>
        <p:txBody>
          <a:bodyPr>
            <a:normAutofit/>
          </a:bodyPr>
          <a:lstStyle>
            <a:lvl1pPr>
              <a:defRPr sz="4800" b="1" spc="0">
                <a:solidFill>
                  <a:srgbClr val="A6192E"/>
                </a:solidFill>
                <a:effectLst>
                  <a:outerShdw blurRad="63500" dist="38100" dir="2700000" algn="tl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3119"/>
            <a:ext cx="10515600" cy="467595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3D3935"/>
                </a:solidFill>
              </a:defRPr>
            </a:lvl1pPr>
            <a:lvl2pPr marL="457200" indent="0">
              <a:buNone/>
              <a:defRPr sz="2800">
                <a:solidFill>
                  <a:srgbClr val="7030A0"/>
                </a:solidFill>
              </a:defRPr>
            </a:lvl2pPr>
            <a:lvl3pPr marL="914400" indent="0">
              <a:buNone/>
              <a:defRPr sz="2400">
                <a:solidFill>
                  <a:srgbClr val="777777"/>
                </a:solidFill>
              </a:defRPr>
            </a:lvl3pPr>
            <a:lvl4pPr marL="137160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4pPr>
            <a:lvl5pPr marL="1828800" indent="0">
              <a:buNone/>
              <a:defRPr sz="200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fld id="{17C1D4BD-7579-4EE1-ACCD-B3D4456857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b="89735"/>
          <a:stretch/>
        </p:blipFill>
        <p:spPr>
          <a:xfrm>
            <a:off x="0" y="1"/>
            <a:ext cx="12192000" cy="285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9" y="6255168"/>
            <a:ext cx="2054205" cy="5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24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2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27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33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4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66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91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88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46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55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79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67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0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55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37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5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8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3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D4BD-7579-4EE1-ACCD-B3D445685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2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pPr defTabSz="609585"/>
            <a:r>
              <a:rPr lang="en-US" dirty="0"/>
              <a:t>August 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defTabSz="609585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 defTabSz="609585"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3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pPr defTabSz="609585"/>
            <a:fld id="{E19AFA9C-475D-4047-92D9-028B4264C12B}" type="datetimeFigureOut">
              <a:rPr lang="en-US" smtClean="0"/>
              <a:pPr defTabSz="609585"/>
              <a:t>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defTabSz="609585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0C9EF6A4-C9A0-4F44-AA83-5864878FA867}" type="slidenum">
              <a:rPr lang="en-US" smtClean="0">
                <a:solidFill>
                  <a:srgbClr val="413B36">
                    <a:tint val="75000"/>
                  </a:srgbClr>
                </a:solidFill>
              </a:rPr>
              <a:pPr defTabSz="609585"/>
              <a:t>‹#›</a:t>
            </a:fld>
            <a:endParaRPr lang="en-US" dirty="0">
              <a:solidFill>
                <a:srgbClr val="413B3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file://localhost/Users/toddszymanski/Documents/01%20Work/S2014/Presenter%20Slides/S14_Logo1920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3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file://localhost/Users/toddszymanski/Documents/01%20Work/S2014/Presenter%20Slides/S14_LogoH_TS2.pdf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14_Logo192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 r:link="rId4"/>
              <a:stretch>
                <a:fillRect/>
              </a:stretch>
            </p:blipFill>
          </mc:Choice>
          <mc:Fallback>
            <p:blipFill>
              <a:blip r:embed="rId5" r:link="rId4"/>
              <a:stretch>
                <a:fillRect/>
              </a:stretch>
            </p:blipFill>
          </mc:Fallback>
        </mc:AlternateContent>
        <p:spPr>
          <a:xfrm>
            <a:off x="1223568" y="-109248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95" y="3041372"/>
            <a:ext cx="3658185" cy="2743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95" y="3111232"/>
            <a:ext cx="3658185" cy="2743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07" y="3098392"/>
            <a:ext cx="3507473" cy="2630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03" y="3022853"/>
            <a:ext cx="3835991" cy="2876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47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Curve + sheet part abstractions – </a:t>
            </a:r>
            <a:r>
              <a:rPr lang="en-US" b="1" dirty="0">
                <a:solidFill>
                  <a:srgbClr val="7030A0"/>
                </a:solidFill>
              </a:rPr>
              <a:t>easy to work with!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Topological changes are more straightforward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95" y="3041372"/>
            <a:ext cx="3658185" cy="2743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95" y="3041372"/>
            <a:ext cx="3658185" cy="2743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95" y="3111232"/>
            <a:ext cx="3658185" cy="2743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95" y="3111232"/>
            <a:ext cx="3658185" cy="2743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5401" y="19431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77777"/>
                </a:solidFill>
              </a:rPr>
              <a:t>[</a:t>
            </a:r>
            <a:r>
              <a:rPr lang="en-US" dirty="0" err="1">
                <a:solidFill>
                  <a:srgbClr val="777777"/>
                </a:solidFill>
              </a:rPr>
              <a:t>Tagliasacchi</a:t>
            </a:r>
            <a:r>
              <a:rPr lang="en-US" dirty="0">
                <a:solidFill>
                  <a:srgbClr val="777777"/>
                </a:solidFill>
              </a:rPr>
              <a:t> 12]</a:t>
            </a:r>
          </a:p>
        </p:txBody>
      </p:sp>
    </p:spTree>
    <p:extLst>
      <p:ext uri="{BB962C8B-B14F-4D97-AF65-F5344CB8AC3E}">
        <p14:creationId xmlns:p14="http://schemas.microsoft.com/office/powerpoint/2010/main" val="847328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>
          <a:xfrm>
            <a:off x="3171182" y="4137221"/>
            <a:ext cx="2096557" cy="19315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3171182" y="4137221"/>
            <a:ext cx="2096557" cy="1951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7"/>
          <a:stretch/>
        </p:blipFill>
        <p:spPr>
          <a:xfrm>
            <a:off x="6338251" y="3886639"/>
            <a:ext cx="2474444" cy="2160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>
          <a:xfrm>
            <a:off x="6338251" y="3886639"/>
            <a:ext cx="2474444" cy="22020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Curve + sheet part abstractions – </a:t>
            </a:r>
            <a:r>
              <a:rPr lang="en-US" b="1" dirty="0">
                <a:solidFill>
                  <a:srgbClr val="7030A0"/>
                </a:solidFill>
              </a:rPr>
              <a:t>easy to work with!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Topological changes are more straightforward</a:t>
            </a:r>
          </a:p>
          <a:p>
            <a:r>
              <a:rPr lang="en-US" dirty="0"/>
              <a:t>Correspondence and interpolation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Allow parts to correspond to many or even no other part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Part blending is structure-aware and continuous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24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611559" y="1640780"/>
            <a:ext cx="4828838" cy="4273498"/>
            <a:chOff x="-4749713" y="1704390"/>
            <a:chExt cx="4449343" cy="393764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49713" y="2974498"/>
              <a:ext cx="1315513" cy="131551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5684" y="2924652"/>
              <a:ext cx="1315513" cy="13155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86110" y="2887666"/>
              <a:ext cx="1315513" cy="131551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5883" y="2986564"/>
              <a:ext cx="1315513" cy="131551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49713" y="1704390"/>
              <a:ext cx="1315513" cy="131551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86110" y="1727890"/>
              <a:ext cx="1315513" cy="131551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5684" y="1704390"/>
              <a:ext cx="1315513" cy="13155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5883" y="1704390"/>
              <a:ext cx="1315513" cy="131551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86110" y="4215718"/>
              <a:ext cx="1315513" cy="13155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5684" y="4222461"/>
              <a:ext cx="1315513" cy="131551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49713" y="4326524"/>
              <a:ext cx="1315513" cy="131551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5883" y="4215718"/>
              <a:ext cx="1315513" cy="13155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shape blending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65" y="2287970"/>
            <a:ext cx="3126664" cy="312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2287970"/>
            <a:ext cx="3126664" cy="3126664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3256461" y="3803257"/>
            <a:ext cx="423560" cy="423560"/>
          </a:xfrm>
          <a:prstGeom prst="mathPlus">
            <a:avLst>
              <a:gd name="adj1" fmla="val 13393"/>
            </a:avLst>
          </a:prstGeom>
          <a:solidFill>
            <a:srgbClr val="A6192E"/>
          </a:solidFill>
          <a:ln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986491" y="2557276"/>
            <a:ext cx="752475" cy="300038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2475" h="300038">
                <a:moveTo>
                  <a:pt x="0" y="300038"/>
                </a:moveTo>
                <a:cubicBezTo>
                  <a:pt x="173038" y="149225"/>
                  <a:pt x="434975" y="4763"/>
                  <a:pt x="752475" y="0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 flipV="1">
            <a:off x="5986491" y="4341085"/>
            <a:ext cx="752475" cy="390479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2475" h="300038">
                <a:moveTo>
                  <a:pt x="0" y="300038"/>
                </a:moveTo>
                <a:cubicBezTo>
                  <a:pt x="173038" y="149225"/>
                  <a:pt x="434975" y="4763"/>
                  <a:pt x="752475" y="0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5986491" y="3659303"/>
            <a:ext cx="733019" cy="73773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33019"/>
              <a:gd name="connsiteY0" fmla="*/ 73773 h 73773"/>
              <a:gd name="connsiteX1" fmla="*/ 733019 w 733019"/>
              <a:gd name="connsiteY1" fmla="*/ 46110 h 7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3019" h="73773">
                <a:moveTo>
                  <a:pt x="0" y="73773"/>
                </a:moveTo>
                <a:cubicBezTo>
                  <a:pt x="173038" y="-77040"/>
                  <a:pt x="415519" y="50873"/>
                  <a:pt x="733019" y="46110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6795518" y="1666284"/>
            <a:ext cx="970361" cy="2707339"/>
          </a:xfrm>
          <a:prstGeom prst="roundRect">
            <a:avLst/>
          </a:prstGeom>
          <a:noFill/>
          <a:ln w="38100">
            <a:solidFill>
              <a:srgbClr val="A6192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965171" y="803327"/>
            <a:ext cx="3404620" cy="1151746"/>
            <a:chOff x="6965171" y="803327"/>
            <a:chExt cx="3404620" cy="1151746"/>
          </a:xfrm>
        </p:grpSpPr>
        <p:sp>
          <p:nvSpPr>
            <p:cNvPr id="24" name="Freeform 23"/>
            <p:cNvSpPr/>
            <p:nvPr/>
          </p:nvSpPr>
          <p:spPr>
            <a:xfrm rot="10800000">
              <a:off x="7445875" y="1487744"/>
              <a:ext cx="306343" cy="467329"/>
            </a:xfrm>
            <a:custGeom>
              <a:avLst/>
              <a:gdLst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9588 h 359588"/>
                <a:gd name="connsiteX1" fmla="*/ 1476375 w 1476375"/>
                <a:gd name="connsiteY1" fmla="*/ 7163 h 359588"/>
                <a:gd name="connsiteX0" fmla="*/ 0 w 1476375"/>
                <a:gd name="connsiteY0" fmla="*/ 361821 h 361821"/>
                <a:gd name="connsiteX1" fmla="*/ 1476375 w 1476375"/>
                <a:gd name="connsiteY1" fmla="*/ 9396 h 361821"/>
                <a:gd name="connsiteX0" fmla="*/ 0 w 752475"/>
                <a:gd name="connsiteY0" fmla="*/ 315223 h 315223"/>
                <a:gd name="connsiteX1" fmla="*/ 752475 w 752475"/>
                <a:gd name="connsiteY1" fmla="*/ 15185 h 315223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33019"/>
                <a:gd name="connsiteY0" fmla="*/ 73773 h 73773"/>
                <a:gd name="connsiteX1" fmla="*/ 733019 w 733019"/>
                <a:gd name="connsiteY1" fmla="*/ 46110 h 73773"/>
                <a:gd name="connsiteX0" fmla="*/ 0 w 542519"/>
                <a:gd name="connsiteY0" fmla="*/ 73773 h 73773"/>
                <a:gd name="connsiteX1" fmla="*/ 542519 w 542519"/>
                <a:gd name="connsiteY1" fmla="*/ 46110 h 73773"/>
                <a:gd name="connsiteX0" fmla="*/ 0 w 272355"/>
                <a:gd name="connsiteY0" fmla="*/ 380954 h 380954"/>
                <a:gd name="connsiteX1" fmla="*/ 272355 w 272355"/>
                <a:gd name="connsiteY1" fmla="*/ 0 h 380954"/>
                <a:gd name="connsiteX0" fmla="*/ 0 w 294722"/>
                <a:gd name="connsiteY0" fmla="*/ 380954 h 380954"/>
                <a:gd name="connsiteX1" fmla="*/ 272355 w 294722"/>
                <a:gd name="connsiteY1" fmla="*/ 0 h 380954"/>
                <a:gd name="connsiteX0" fmla="*/ 0 w 285214"/>
                <a:gd name="connsiteY0" fmla="*/ 453691 h 453691"/>
                <a:gd name="connsiteX1" fmla="*/ 261964 w 285214"/>
                <a:gd name="connsiteY1" fmla="*/ 0 h 453691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372569"/>
                <a:gd name="connsiteY0" fmla="*/ 723855 h 723855"/>
                <a:gd name="connsiteX1" fmla="*/ 355482 w 372569"/>
                <a:gd name="connsiteY1" fmla="*/ 0 h 723855"/>
                <a:gd name="connsiteX0" fmla="*/ 0 w 355482"/>
                <a:gd name="connsiteY0" fmla="*/ 723855 h 723855"/>
                <a:gd name="connsiteX1" fmla="*/ 355482 w 355482"/>
                <a:gd name="connsiteY1" fmla="*/ 0 h 723855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137274"/>
                <a:gd name="connsiteY0" fmla="*/ 588773 h 588773"/>
                <a:gd name="connsiteX1" fmla="*/ 137274 w 137274"/>
                <a:gd name="connsiteY1" fmla="*/ 0 h 588773"/>
                <a:gd name="connsiteX0" fmla="*/ 0 w 142570"/>
                <a:gd name="connsiteY0" fmla="*/ 588773 h 588773"/>
                <a:gd name="connsiteX1" fmla="*/ 137274 w 142570"/>
                <a:gd name="connsiteY1" fmla="*/ 0 h 588773"/>
                <a:gd name="connsiteX0" fmla="*/ 0 w 139260"/>
                <a:gd name="connsiteY0" fmla="*/ 588773 h 588773"/>
                <a:gd name="connsiteX1" fmla="*/ 137274 w 139260"/>
                <a:gd name="connsiteY1" fmla="*/ 0 h 588773"/>
                <a:gd name="connsiteX0" fmla="*/ 0 w 155693"/>
                <a:gd name="connsiteY0" fmla="*/ 543529 h 543529"/>
                <a:gd name="connsiteX1" fmla="*/ 153943 w 155693"/>
                <a:gd name="connsiteY1" fmla="*/ 0 h 543529"/>
                <a:gd name="connsiteX0" fmla="*/ 0 w 297684"/>
                <a:gd name="connsiteY0" fmla="*/ 600679 h 600679"/>
                <a:gd name="connsiteX1" fmla="*/ 296818 w 297684"/>
                <a:gd name="connsiteY1" fmla="*/ 0 h 600679"/>
                <a:gd name="connsiteX0" fmla="*/ 0 w 296818"/>
                <a:gd name="connsiteY0" fmla="*/ 600679 h 600679"/>
                <a:gd name="connsiteX1" fmla="*/ 296818 w 296818"/>
                <a:gd name="connsiteY1" fmla="*/ 0 h 60067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6343" h="467329">
                  <a:moveTo>
                    <a:pt x="0" y="467329"/>
                  </a:moveTo>
                  <a:cubicBezTo>
                    <a:pt x="207674" y="289096"/>
                    <a:pt x="76732" y="207675"/>
                    <a:pt x="306343" y="0"/>
                  </a:cubicBezTo>
                </a:path>
              </a:pathLst>
            </a:custGeom>
            <a:noFill/>
            <a:ln w="38100" cap="rnd">
              <a:solidFill>
                <a:srgbClr val="A6192E"/>
              </a:solidFill>
              <a:round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21118798">
              <a:off x="6965171" y="803327"/>
              <a:ext cx="34046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solidFill>
                    <a:srgbClr val="706962"/>
                  </a:solidFill>
                </a:rPr>
                <a:t>topology changes!!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7616129" y="1487744"/>
            <a:ext cx="3737671" cy="43638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340814" y="5556248"/>
            <a:ext cx="3288074" cy="556926"/>
            <a:chOff x="8340814" y="5556248"/>
            <a:chExt cx="3288074" cy="556926"/>
          </a:xfrm>
        </p:grpSpPr>
        <p:sp>
          <p:nvSpPr>
            <p:cNvPr id="27" name="TextBox 26"/>
            <p:cNvSpPr txBox="1"/>
            <p:nvPr/>
          </p:nvSpPr>
          <p:spPr>
            <a:xfrm rot="155092">
              <a:off x="8350945" y="5589954"/>
              <a:ext cx="32779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706962"/>
                  </a:solidFill>
                </a:rPr>
                <a:t>novel shapes!</a:t>
              </a:r>
            </a:p>
          </p:txBody>
        </p:sp>
        <p:sp>
          <p:nvSpPr>
            <p:cNvPr id="28" name="Freeform 27"/>
            <p:cNvSpPr/>
            <p:nvPr/>
          </p:nvSpPr>
          <p:spPr>
            <a:xfrm rot="16200000">
              <a:off x="8469418" y="5427644"/>
              <a:ext cx="295316" cy="552524"/>
            </a:xfrm>
            <a:custGeom>
              <a:avLst/>
              <a:gdLst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9588 h 359588"/>
                <a:gd name="connsiteX1" fmla="*/ 1476375 w 1476375"/>
                <a:gd name="connsiteY1" fmla="*/ 7163 h 359588"/>
                <a:gd name="connsiteX0" fmla="*/ 0 w 1476375"/>
                <a:gd name="connsiteY0" fmla="*/ 361821 h 361821"/>
                <a:gd name="connsiteX1" fmla="*/ 1476375 w 1476375"/>
                <a:gd name="connsiteY1" fmla="*/ 9396 h 361821"/>
                <a:gd name="connsiteX0" fmla="*/ 0 w 752475"/>
                <a:gd name="connsiteY0" fmla="*/ 315223 h 315223"/>
                <a:gd name="connsiteX1" fmla="*/ 752475 w 752475"/>
                <a:gd name="connsiteY1" fmla="*/ 15185 h 315223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33019"/>
                <a:gd name="connsiteY0" fmla="*/ 73773 h 73773"/>
                <a:gd name="connsiteX1" fmla="*/ 733019 w 733019"/>
                <a:gd name="connsiteY1" fmla="*/ 46110 h 73773"/>
                <a:gd name="connsiteX0" fmla="*/ 0 w 542519"/>
                <a:gd name="connsiteY0" fmla="*/ 73773 h 73773"/>
                <a:gd name="connsiteX1" fmla="*/ 542519 w 542519"/>
                <a:gd name="connsiteY1" fmla="*/ 46110 h 73773"/>
                <a:gd name="connsiteX0" fmla="*/ 0 w 272355"/>
                <a:gd name="connsiteY0" fmla="*/ 380954 h 380954"/>
                <a:gd name="connsiteX1" fmla="*/ 272355 w 272355"/>
                <a:gd name="connsiteY1" fmla="*/ 0 h 380954"/>
                <a:gd name="connsiteX0" fmla="*/ 0 w 294722"/>
                <a:gd name="connsiteY0" fmla="*/ 380954 h 380954"/>
                <a:gd name="connsiteX1" fmla="*/ 272355 w 294722"/>
                <a:gd name="connsiteY1" fmla="*/ 0 h 380954"/>
                <a:gd name="connsiteX0" fmla="*/ 0 w 285214"/>
                <a:gd name="connsiteY0" fmla="*/ 453691 h 453691"/>
                <a:gd name="connsiteX1" fmla="*/ 261964 w 285214"/>
                <a:gd name="connsiteY1" fmla="*/ 0 h 453691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372569"/>
                <a:gd name="connsiteY0" fmla="*/ 723855 h 723855"/>
                <a:gd name="connsiteX1" fmla="*/ 355482 w 372569"/>
                <a:gd name="connsiteY1" fmla="*/ 0 h 723855"/>
                <a:gd name="connsiteX0" fmla="*/ 0 w 355482"/>
                <a:gd name="connsiteY0" fmla="*/ 723855 h 723855"/>
                <a:gd name="connsiteX1" fmla="*/ 355482 w 355482"/>
                <a:gd name="connsiteY1" fmla="*/ 0 h 723855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137274"/>
                <a:gd name="connsiteY0" fmla="*/ 588773 h 588773"/>
                <a:gd name="connsiteX1" fmla="*/ 137274 w 137274"/>
                <a:gd name="connsiteY1" fmla="*/ 0 h 588773"/>
                <a:gd name="connsiteX0" fmla="*/ 0 w 142570"/>
                <a:gd name="connsiteY0" fmla="*/ 588773 h 588773"/>
                <a:gd name="connsiteX1" fmla="*/ 137274 w 142570"/>
                <a:gd name="connsiteY1" fmla="*/ 0 h 588773"/>
                <a:gd name="connsiteX0" fmla="*/ 0 w 139260"/>
                <a:gd name="connsiteY0" fmla="*/ 588773 h 588773"/>
                <a:gd name="connsiteX1" fmla="*/ 137274 w 139260"/>
                <a:gd name="connsiteY1" fmla="*/ 0 h 588773"/>
                <a:gd name="connsiteX0" fmla="*/ 0 w 155693"/>
                <a:gd name="connsiteY0" fmla="*/ 543529 h 543529"/>
                <a:gd name="connsiteX1" fmla="*/ 153943 w 155693"/>
                <a:gd name="connsiteY1" fmla="*/ 0 h 543529"/>
                <a:gd name="connsiteX0" fmla="*/ 0 w 297684"/>
                <a:gd name="connsiteY0" fmla="*/ 600679 h 600679"/>
                <a:gd name="connsiteX1" fmla="*/ 296818 w 297684"/>
                <a:gd name="connsiteY1" fmla="*/ 0 h 600679"/>
                <a:gd name="connsiteX0" fmla="*/ 0 w 296818"/>
                <a:gd name="connsiteY0" fmla="*/ 600679 h 600679"/>
                <a:gd name="connsiteX1" fmla="*/ 296818 w 296818"/>
                <a:gd name="connsiteY1" fmla="*/ 0 h 60067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  <a:gd name="connsiteX0" fmla="*/ 0 w 237287"/>
                <a:gd name="connsiteY0" fmla="*/ 462566 h 462566"/>
                <a:gd name="connsiteX1" fmla="*/ 237287 w 237287"/>
                <a:gd name="connsiteY1" fmla="*/ 0 h 462566"/>
                <a:gd name="connsiteX0" fmla="*/ 0 w 237287"/>
                <a:gd name="connsiteY0" fmla="*/ 501073 h 501073"/>
                <a:gd name="connsiteX1" fmla="*/ 237287 w 237287"/>
                <a:gd name="connsiteY1" fmla="*/ 38507 h 501073"/>
                <a:gd name="connsiteX0" fmla="*/ 0 w 237287"/>
                <a:gd name="connsiteY0" fmla="*/ 509511 h 509511"/>
                <a:gd name="connsiteX1" fmla="*/ 237287 w 237287"/>
                <a:gd name="connsiteY1" fmla="*/ 46945 h 509511"/>
                <a:gd name="connsiteX0" fmla="*/ 0 w 237287"/>
                <a:gd name="connsiteY0" fmla="*/ 509511 h 509511"/>
                <a:gd name="connsiteX1" fmla="*/ 237287 w 237287"/>
                <a:gd name="connsiteY1" fmla="*/ 46945 h 509511"/>
                <a:gd name="connsiteX0" fmla="*/ 48504 w 285791"/>
                <a:gd name="connsiteY0" fmla="*/ 504253 h 504253"/>
                <a:gd name="connsiteX1" fmla="*/ 285791 w 285791"/>
                <a:gd name="connsiteY1" fmla="*/ 41687 h 504253"/>
                <a:gd name="connsiteX0" fmla="*/ 27073 w 295316"/>
                <a:gd name="connsiteY0" fmla="*/ 552524 h 552524"/>
                <a:gd name="connsiteX1" fmla="*/ 295316 w 295316"/>
                <a:gd name="connsiteY1" fmla="*/ 37571 h 5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316" h="552524">
                  <a:moveTo>
                    <a:pt x="27073" y="552524"/>
                  </a:moveTo>
                  <a:cubicBezTo>
                    <a:pt x="258560" y="257610"/>
                    <a:pt x="-322440" y="-121464"/>
                    <a:pt x="295316" y="37571"/>
                  </a:cubicBezTo>
                </a:path>
              </a:pathLst>
            </a:custGeom>
            <a:noFill/>
            <a:ln w="38100" cap="rnd">
              <a:solidFill>
                <a:srgbClr val="A6192E"/>
              </a:solidFill>
              <a:round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738458" y="2113597"/>
            <a:ext cx="4633235" cy="3335513"/>
            <a:chOff x="7738458" y="2113597"/>
            <a:chExt cx="4633235" cy="3335513"/>
          </a:xfrm>
        </p:grpSpPr>
        <p:grpSp>
          <p:nvGrpSpPr>
            <p:cNvPr id="35" name="Group 34"/>
            <p:cNvGrpSpPr/>
            <p:nvPr/>
          </p:nvGrpSpPr>
          <p:grpSpPr>
            <a:xfrm>
              <a:off x="7738458" y="2145911"/>
              <a:ext cx="1156461" cy="3303199"/>
              <a:chOff x="7738458" y="2145911"/>
              <a:chExt cx="1156461" cy="3303199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738458" y="2145911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63931" y="3492420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775016" y="5079778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840781" y="2145911"/>
              <a:ext cx="1156461" cy="3303199"/>
              <a:chOff x="7738458" y="2145911"/>
              <a:chExt cx="1156461" cy="3303199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7738458" y="2145911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763931" y="3492420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775016" y="5079778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969821" y="2134619"/>
              <a:ext cx="1156461" cy="3303199"/>
              <a:chOff x="7738458" y="2145911"/>
              <a:chExt cx="1156461" cy="3303199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7738458" y="2145911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763931" y="3492420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775016" y="5079778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1215232" y="2113597"/>
              <a:ext cx="1156461" cy="3303199"/>
              <a:chOff x="7738458" y="2145911"/>
              <a:chExt cx="1156461" cy="33031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7738458" y="2145911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763931" y="3492420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775016" y="5079778"/>
                <a:ext cx="1119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>
                        <a:lumMod val="75000"/>
                      </a:schemeClr>
                    </a:solidFill>
                  </a:rPr>
                  <a:t>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3519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r="19612" b="13827"/>
          <a:stretch/>
        </p:blipFill>
        <p:spPr>
          <a:xfrm>
            <a:off x="6515662" y="1601631"/>
            <a:ext cx="3762077" cy="4118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6269170" y="1601631"/>
            <a:ext cx="4496798" cy="42167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27830" y="1301607"/>
            <a:ext cx="39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D665F"/>
                </a:solidFill>
              </a:rPr>
              <a:t>one-to</a:t>
            </a:r>
            <a:r>
              <a:rPr lang="en-US" sz="3600" dirty="0">
                <a:solidFill>
                  <a:srgbClr val="7030A0"/>
                </a:solidFill>
              </a:rPr>
              <a:t>-</a:t>
            </a:r>
            <a:r>
              <a:rPr lang="en-US" sz="3600" b="1" dirty="0">
                <a:solidFill>
                  <a:srgbClr val="7030A0"/>
                </a:solidFill>
              </a:rPr>
              <a:t>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6702" y="1299303"/>
            <a:ext cx="39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D665F"/>
                </a:solidFill>
              </a:rPr>
              <a:t>one-to</a:t>
            </a:r>
            <a:r>
              <a:rPr lang="en-US" sz="3600" dirty="0">
                <a:solidFill>
                  <a:srgbClr val="7030A0"/>
                </a:solidFill>
              </a:rPr>
              <a:t>-</a:t>
            </a:r>
            <a:r>
              <a:rPr lang="en-US" sz="3600" b="1" dirty="0">
                <a:solidFill>
                  <a:srgbClr val="7030A0"/>
                </a:solidFill>
              </a:rPr>
              <a:t>many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r="21256"/>
          <a:stretch/>
        </p:blipFill>
        <p:spPr>
          <a:xfrm>
            <a:off x="2706935" y="2001345"/>
            <a:ext cx="2955285" cy="4047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Define part correspondences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37" y="2001346"/>
            <a:ext cx="3808727" cy="3808727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4343485" y="2637957"/>
            <a:ext cx="3125699" cy="282217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33019"/>
              <a:gd name="connsiteY0" fmla="*/ 73773 h 73773"/>
              <a:gd name="connsiteX1" fmla="*/ 733019 w 733019"/>
              <a:gd name="connsiteY1" fmla="*/ 46110 h 73773"/>
              <a:gd name="connsiteX0" fmla="*/ 0 w 3445739"/>
              <a:gd name="connsiteY0" fmla="*/ 24311 h 469116"/>
              <a:gd name="connsiteX1" fmla="*/ 3445739 w 3445739"/>
              <a:gd name="connsiteY1" fmla="*/ 469088 h 469116"/>
              <a:gd name="connsiteX0" fmla="*/ 0 w 3445739"/>
              <a:gd name="connsiteY0" fmla="*/ 412029 h 856820"/>
              <a:gd name="connsiteX1" fmla="*/ 1669226 w 3445739"/>
              <a:gd name="connsiteY1" fmla="*/ 61458 h 856820"/>
              <a:gd name="connsiteX2" fmla="*/ 3445739 w 3445739"/>
              <a:gd name="connsiteY2" fmla="*/ 856806 h 856820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88498 h 533302"/>
              <a:gd name="connsiteX1" fmla="*/ 1471106 w 3445739"/>
              <a:gd name="connsiteY1" fmla="*/ 7167 h 533302"/>
              <a:gd name="connsiteX2" fmla="*/ 3445739 w 3445739"/>
              <a:gd name="connsiteY2" fmla="*/ 533275 h 533302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02"/>
              <a:gd name="connsiteX1" fmla="*/ 180638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802"/>
              <a:gd name="connsiteX1" fmla="*/ 217722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777"/>
              <a:gd name="connsiteX1" fmla="*/ 2177226 w 3445739"/>
              <a:gd name="connsiteY1" fmla="*/ 116789 h 444777"/>
              <a:gd name="connsiteX2" fmla="*/ 3445739 w 3445739"/>
              <a:gd name="connsiteY2" fmla="*/ 444777 h 444777"/>
              <a:gd name="connsiteX0" fmla="*/ 0 w 3374619"/>
              <a:gd name="connsiteY0" fmla="*/ 7558 h 350735"/>
              <a:gd name="connsiteX1" fmla="*/ 2106106 w 3374619"/>
              <a:gd name="connsiteY1" fmla="*/ 22747 h 350735"/>
              <a:gd name="connsiteX2" fmla="*/ 3374619 w 3374619"/>
              <a:gd name="connsiteY2" fmla="*/ 350735 h 350735"/>
              <a:gd name="connsiteX0" fmla="*/ 0 w 3374619"/>
              <a:gd name="connsiteY0" fmla="*/ 0 h 343177"/>
              <a:gd name="connsiteX1" fmla="*/ 2106106 w 3374619"/>
              <a:gd name="connsiteY1" fmla="*/ 15189 h 343177"/>
              <a:gd name="connsiteX2" fmla="*/ 3374619 w 3374619"/>
              <a:gd name="connsiteY2" fmla="*/ 343177 h 343177"/>
              <a:gd name="connsiteX0" fmla="*/ 0 w 3516859"/>
              <a:gd name="connsiteY0" fmla="*/ 0 h 343177"/>
              <a:gd name="connsiteX1" fmla="*/ 2248346 w 3516859"/>
              <a:gd name="connsiteY1" fmla="*/ 15189 h 343177"/>
              <a:gd name="connsiteX2" fmla="*/ 3516859 w 3516859"/>
              <a:gd name="connsiteY2" fmla="*/ 343177 h 343177"/>
              <a:gd name="connsiteX0" fmla="*/ 0 w 3730219"/>
              <a:gd name="connsiteY0" fmla="*/ 0 h 333017"/>
              <a:gd name="connsiteX1" fmla="*/ 2248346 w 3730219"/>
              <a:gd name="connsiteY1" fmla="*/ 1518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349219"/>
              <a:gd name="connsiteY0" fmla="*/ 0 h 272057"/>
              <a:gd name="connsiteX1" fmla="*/ 1628586 w 3349219"/>
              <a:gd name="connsiteY1" fmla="*/ 20269 h 272057"/>
              <a:gd name="connsiteX2" fmla="*/ 3349219 w 3349219"/>
              <a:gd name="connsiteY2" fmla="*/ 272057 h 272057"/>
              <a:gd name="connsiteX0" fmla="*/ 0 w 3069819"/>
              <a:gd name="connsiteY0" fmla="*/ 0 h 287297"/>
              <a:gd name="connsiteX1" fmla="*/ 1628586 w 3069819"/>
              <a:gd name="connsiteY1" fmla="*/ 20269 h 287297"/>
              <a:gd name="connsiteX2" fmla="*/ 3069819 w 3069819"/>
              <a:gd name="connsiteY2" fmla="*/ 287297 h 287297"/>
              <a:gd name="connsiteX0" fmla="*/ 0 w 3125699"/>
              <a:gd name="connsiteY0" fmla="*/ 0 h 282217"/>
              <a:gd name="connsiteX1" fmla="*/ 1628586 w 3125699"/>
              <a:gd name="connsiteY1" fmla="*/ 20269 h 282217"/>
              <a:gd name="connsiteX2" fmla="*/ 3125699 w 3125699"/>
              <a:gd name="connsiteY2" fmla="*/ 282217 h 2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5699" h="282217">
                <a:moveTo>
                  <a:pt x="0" y="0"/>
                </a:moveTo>
                <a:cubicBezTo>
                  <a:pt x="807371" y="299711"/>
                  <a:pt x="1107636" y="-26767"/>
                  <a:pt x="1628586" y="20269"/>
                </a:cubicBezTo>
                <a:cubicBezTo>
                  <a:pt x="2149536" y="67305"/>
                  <a:pt x="1837919" y="266660"/>
                  <a:pt x="3125699" y="282217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4291893" y="2898429"/>
            <a:ext cx="3587712" cy="532474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33019"/>
              <a:gd name="connsiteY0" fmla="*/ 73773 h 73773"/>
              <a:gd name="connsiteX1" fmla="*/ 733019 w 733019"/>
              <a:gd name="connsiteY1" fmla="*/ 46110 h 73773"/>
              <a:gd name="connsiteX0" fmla="*/ 0 w 3445739"/>
              <a:gd name="connsiteY0" fmla="*/ 24311 h 469116"/>
              <a:gd name="connsiteX1" fmla="*/ 3445739 w 3445739"/>
              <a:gd name="connsiteY1" fmla="*/ 469088 h 469116"/>
              <a:gd name="connsiteX0" fmla="*/ 0 w 3445739"/>
              <a:gd name="connsiteY0" fmla="*/ 412029 h 856820"/>
              <a:gd name="connsiteX1" fmla="*/ 1669226 w 3445739"/>
              <a:gd name="connsiteY1" fmla="*/ 61458 h 856820"/>
              <a:gd name="connsiteX2" fmla="*/ 3445739 w 3445739"/>
              <a:gd name="connsiteY2" fmla="*/ 856806 h 856820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88498 h 533302"/>
              <a:gd name="connsiteX1" fmla="*/ 1471106 w 3445739"/>
              <a:gd name="connsiteY1" fmla="*/ 7167 h 533302"/>
              <a:gd name="connsiteX2" fmla="*/ 3445739 w 3445739"/>
              <a:gd name="connsiteY2" fmla="*/ 533275 h 533302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02"/>
              <a:gd name="connsiteX1" fmla="*/ 180638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802"/>
              <a:gd name="connsiteX1" fmla="*/ 217722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777"/>
              <a:gd name="connsiteX1" fmla="*/ 2177226 w 3445739"/>
              <a:gd name="connsiteY1" fmla="*/ 116789 h 444777"/>
              <a:gd name="connsiteX2" fmla="*/ 3445739 w 3445739"/>
              <a:gd name="connsiteY2" fmla="*/ 444777 h 444777"/>
              <a:gd name="connsiteX0" fmla="*/ 0 w 3374619"/>
              <a:gd name="connsiteY0" fmla="*/ 7558 h 350735"/>
              <a:gd name="connsiteX1" fmla="*/ 2106106 w 3374619"/>
              <a:gd name="connsiteY1" fmla="*/ 22747 h 350735"/>
              <a:gd name="connsiteX2" fmla="*/ 3374619 w 3374619"/>
              <a:gd name="connsiteY2" fmla="*/ 350735 h 350735"/>
              <a:gd name="connsiteX0" fmla="*/ 0 w 3374619"/>
              <a:gd name="connsiteY0" fmla="*/ 0 h 343177"/>
              <a:gd name="connsiteX1" fmla="*/ 2106106 w 3374619"/>
              <a:gd name="connsiteY1" fmla="*/ 15189 h 343177"/>
              <a:gd name="connsiteX2" fmla="*/ 3374619 w 3374619"/>
              <a:gd name="connsiteY2" fmla="*/ 343177 h 343177"/>
              <a:gd name="connsiteX0" fmla="*/ 0 w 3516859"/>
              <a:gd name="connsiteY0" fmla="*/ 0 h 343177"/>
              <a:gd name="connsiteX1" fmla="*/ 2248346 w 3516859"/>
              <a:gd name="connsiteY1" fmla="*/ 15189 h 343177"/>
              <a:gd name="connsiteX2" fmla="*/ 3516859 w 3516859"/>
              <a:gd name="connsiteY2" fmla="*/ 343177 h 343177"/>
              <a:gd name="connsiteX0" fmla="*/ 0 w 3730219"/>
              <a:gd name="connsiteY0" fmla="*/ 0 h 333017"/>
              <a:gd name="connsiteX1" fmla="*/ 2248346 w 3730219"/>
              <a:gd name="connsiteY1" fmla="*/ 1518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349219"/>
              <a:gd name="connsiteY0" fmla="*/ 0 h 272057"/>
              <a:gd name="connsiteX1" fmla="*/ 1628586 w 3349219"/>
              <a:gd name="connsiteY1" fmla="*/ 20269 h 272057"/>
              <a:gd name="connsiteX2" fmla="*/ 3349219 w 3349219"/>
              <a:gd name="connsiteY2" fmla="*/ 272057 h 272057"/>
              <a:gd name="connsiteX0" fmla="*/ 0 w 3069819"/>
              <a:gd name="connsiteY0" fmla="*/ 0 h 287297"/>
              <a:gd name="connsiteX1" fmla="*/ 1628586 w 3069819"/>
              <a:gd name="connsiteY1" fmla="*/ 20269 h 287297"/>
              <a:gd name="connsiteX2" fmla="*/ 3069819 w 3069819"/>
              <a:gd name="connsiteY2" fmla="*/ 287297 h 287297"/>
              <a:gd name="connsiteX0" fmla="*/ 0 w 3125699"/>
              <a:gd name="connsiteY0" fmla="*/ 0 h 282217"/>
              <a:gd name="connsiteX1" fmla="*/ 1628586 w 3125699"/>
              <a:gd name="connsiteY1" fmla="*/ 20269 h 282217"/>
              <a:gd name="connsiteX2" fmla="*/ 3125699 w 3125699"/>
              <a:gd name="connsiteY2" fmla="*/ 282217 h 282217"/>
              <a:gd name="connsiteX0" fmla="*/ 0 w 3587712"/>
              <a:gd name="connsiteY0" fmla="*/ 0 h 532474"/>
              <a:gd name="connsiteX1" fmla="*/ 2090599 w 3587712"/>
              <a:gd name="connsiteY1" fmla="*/ 270526 h 532474"/>
              <a:gd name="connsiteX2" fmla="*/ 3587712 w 3587712"/>
              <a:gd name="connsiteY2" fmla="*/ 532474 h 532474"/>
              <a:gd name="connsiteX0" fmla="*/ 0 w 3587712"/>
              <a:gd name="connsiteY0" fmla="*/ 0 h 532474"/>
              <a:gd name="connsiteX1" fmla="*/ 1667087 w 3587712"/>
              <a:gd name="connsiteY1" fmla="*/ 145398 h 532474"/>
              <a:gd name="connsiteX2" fmla="*/ 3587712 w 3587712"/>
              <a:gd name="connsiteY2" fmla="*/ 532474 h 532474"/>
              <a:gd name="connsiteX0" fmla="*/ 0 w 3587712"/>
              <a:gd name="connsiteY0" fmla="*/ 0 h 532474"/>
              <a:gd name="connsiteX1" fmla="*/ 1667087 w 3587712"/>
              <a:gd name="connsiteY1" fmla="*/ 145398 h 532474"/>
              <a:gd name="connsiteX2" fmla="*/ 3587712 w 3587712"/>
              <a:gd name="connsiteY2" fmla="*/ 532474 h 532474"/>
              <a:gd name="connsiteX0" fmla="*/ 0 w 3587712"/>
              <a:gd name="connsiteY0" fmla="*/ 0 h 532474"/>
              <a:gd name="connsiteX1" fmla="*/ 1724839 w 3587712"/>
              <a:gd name="connsiteY1" fmla="*/ 251276 h 532474"/>
              <a:gd name="connsiteX2" fmla="*/ 3587712 w 3587712"/>
              <a:gd name="connsiteY2" fmla="*/ 532474 h 532474"/>
              <a:gd name="connsiteX0" fmla="*/ 0 w 3587712"/>
              <a:gd name="connsiteY0" fmla="*/ 0 h 532474"/>
              <a:gd name="connsiteX1" fmla="*/ 1724839 w 3587712"/>
              <a:gd name="connsiteY1" fmla="*/ 145398 h 532474"/>
              <a:gd name="connsiteX2" fmla="*/ 3587712 w 3587712"/>
              <a:gd name="connsiteY2" fmla="*/ 532474 h 53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7712" h="532474">
                <a:moveTo>
                  <a:pt x="0" y="0"/>
                </a:moveTo>
                <a:cubicBezTo>
                  <a:pt x="807371" y="299711"/>
                  <a:pt x="693750" y="-78102"/>
                  <a:pt x="1724839" y="145398"/>
                </a:cubicBezTo>
                <a:cubicBezTo>
                  <a:pt x="2755928" y="368898"/>
                  <a:pt x="2299932" y="516917"/>
                  <a:pt x="3587712" y="532474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3435171" y="2971792"/>
            <a:ext cx="2112874" cy="410799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33019"/>
              <a:gd name="connsiteY0" fmla="*/ 73773 h 73773"/>
              <a:gd name="connsiteX1" fmla="*/ 733019 w 733019"/>
              <a:gd name="connsiteY1" fmla="*/ 46110 h 73773"/>
              <a:gd name="connsiteX0" fmla="*/ 0 w 3445739"/>
              <a:gd name="connsiteY0" fmla="*/ 24311 h 469116"/>
              <a:gd name="connsiteX1" fmla="*/ 3445739 w 3445739"/>
              <a:gd name="connsiteY1" fmla="*/ 469088 h 469116"/>
              <a:gd name="connsiteX0" fmla="*/ 0 w 3445739"/>
              <a:gd name="connsiteY0" fmla="*/ 412029 h 856820"/>
              <a:gd name="connsiteX1" fmla="*/ 1669226 w 3445739"/>
              <a:gd name="connsiteY1" fmla="*/ 61458 h 856820"/>
              <a:gd name="connsiteX2" fmla="*/ 3445739 w 3445739"/>
              <a:gd name="connsiteY2" fmla="*/ 856806 h 856820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88498 h 533302"/>
              <a:gd name="connsiteX1" fmla="*/ 1471106 w 3445739"/>
              <a:gd name="connsiteY1" fmla="*/ 7167 h 533302"/>
              <a:gd name="connsiteX2" fmla="*/ 3445739 w 3445739"/>
              <a:gd name="connsiteY2" fmla="*/ 533275 h 533302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02"/>
              <a:gd name="connsiteX1" fmla="*/ 180638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802"/>
              <a:gd name="connsiteX1" fmla="*/ 217722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777"/>
              <a:gd name="connsiteX1" fmla="*/ 2177226 w 3445739"/>
              <a:gd name="connsiteY1" fmla="*/ 116789 h 444777"/>
              <a:gd name="connsiteX2" fmla="*/ 3445739 w 3445739"/>
              <a:gd name="connsiteY2" fmla="*/ 444777 h 444777"/>
              <a:gd name="connsiteX0" fmla="*/ 0 w 3374619"/>
              <a:gd name="connsiteY0" fmla="*/ 7558 h 350735"/>
              <a:gd name="connsiteX1" fmla="*/ 2106106 w 3374619"/>
              <a:gd name="connsiteY1" fmla="*/ 22747 h 350735"/>
              <a:gd name="connsiteX2" fmla="*/ 3374619 w 3374619"/>
              <a:gd name="connsiteY2" fmla="*/ 350735 h 350735"/>
              <a:gd name="connsiteX0" fmla="*/ 0 w 3374619"/>
              <a:gd name="connsiteY0" fmla="*/ 0 h 343177"/>
              <a:gd name="connsiteX1" fmla="*/ 2106106 w 3374619"/>
              <a:gd name="connsiteY1" fmla="*/ 15189 h 343177"/>
              <a:gd name="connsiteX2" fmla="*/ 3374619 w 3374619"/>
              <a:gd name="connsiteY2" fmla="*/ 343177 h 343177"/>
              <a:gd name="connsiteX0" fmla="*/ 0 w 3516859"/>
              <a:gd name="connsiteY0" fmla="*/ 0 h 343177"/>
              <a:gd name="connsiteX1" fmla="*/ 2248346 w 3516859"/>
              <a:gd name="connsiteY1" fmla="*/ 15189 h 343177"/>
              <a:gd name="connsiteX2" fmla="*/ 3516859 w 3516859"/>
              <a:gd name="connsiteY2" fmla="*/ 343177 h 343177"/>
              <a:gd name="connsiteX0" fmla="*/ 0 w 3730219"/>
              <a:gd name="connsiteY0" fmla="*/ 0 h 333017"/>
              <a:gd name="connsiteX1" fmla="*/ 2248346 w 3730219"/>
              <a:gd name="connsiteY1" fmla="*/ 1518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349219"/>
              <a:gd name="connsiteY0" fmla="*/ 0 h 272057"/>
              <a:gd name="connsiteX1" fmla="*/ 1628586 w 3349219"/>
              <a:gd name="connsiteY1" fmla="*/ 20269 h 272057"/>
              <a:gd name="connsiteX2" fmla="*/ 3349219 w 3349219"/>
              <a:gd name="connsiteY2" fmla="*/ 272057 h 272057"/>
              <a:gd name="connsiteX0" fmla="*/ 0 w 3069819"/>
              <a:gd name="connsiteY0" fmla="*/ 0 h 287297"/>
              <a:gd name="connsiteX1" fmla="*/ 1628586 w 3069819"/>
              <a:gd name="connsiteY1" fmla="*/ 20269 h 287297"/>
              <a:gd name="connsiteX2" fmla="*/ 3069819 w 3069819"/>
              <a:gd name="connsiteY2" fmla="*/ 287297 h 287297"/>
              <a:gd name="connsiteX0" fmla="*/ 0 w 3125699"/>
              <a:gd name="connsiteY0" fmla="*/ 0 h 282217"/>
              <a:gd name="connsiteX1" fmla="*/ 1628586 w 3125699"/>
              <a:gd name="connsiteY1" fmla="*/ 20269 h 282217"/>
              <a:gd name="connsiteX2" fmla="*/ 3125699 w 3125699"/>
              <a:gd name="connsiteY2" fmla="*/ 282217 h 282217"/>
              <a:gd name="connsiteX0" fmla="*/ 0 w 2112874"/>
              <a:gd name="connsiteY0" fmla="*/ 175926 h 321791"/>
              <a:gd name="connsiteX1" fmla="*/ 1628586 w 2112874"/>
              <a:gd name="connsiteY1" fmla="*/ 196195 h 321791"/>
              <a:gd name="connsiteX2" fmla="*/ 2112874 w 2112874"/>
              <a:gd name="connsiteY2" fmla="*/ 943 h 321791"/>
              <a:gd name="connsiteX0" fmla="*/ 0 w 2112874"/>
              <a:gd name="connsiteY0" fmla="*/ 175668 h 347514"/>
              <a:gd name="connsiteX1" fmla="*/ 1219011 w 2112874"/>
              <a:gd name="connsiteY1" fmla="*/ 268962 h 347514"/>
              <a:gd name="connsiteX2" fmla="*/ 2112874 w 2112874"/>
              <a:gd name="connsiteY2" fmla="*/ 685 h 347514"/>
              <a:gd name="connsiteX0" fmla="*/ 0 w 2112874"/>
              <a:gd name="connsiteY0" fmla="*/ 175637 h 343378"/>
              <a:gd name="connsiteX1" fmla="*/ 1219011 w 2112874"/>
              <a:gd name="connsiteY1" fmla="*/ 268931 h 343378"/>
              <a:gd name="connsiteX2" fmla="*/ 2112874 w 2112874"/>
              <a:gd name="connsiteY2" fmla="*/ 654 h 343378"/>
              <a:gd name="connsiteX0" fmla="*/ 0 w 2112874"/>
              <a:gd name="connsiteY0" fmla="*/ 177415 h 345156"/>
              <a:gd name="connsiteX1" fmla="*/ 1219011 w 2112874"/>
              <a:gd name="connsiteY1" fmla="*/ 270709 h 345156"/>
              <a:gd name="connsiteX2" fmla="*/ 2112874 w 2112874"/>
              <a:gd name="connsiteY2" fmla="*/ 2432 h 345156"/>
              <a:gd name="connsiteX0" fmla="*/ 0 w 2112874"/>
              <a:gd name="connsiteY0" fmla="*/ 176867 h 388633"/>
              <a:gd name="connsiteX1" fmla="*/ 1050736 w 2112874"/>
              <a:gd name="connsiteY1" fmla="*/ 359061 h 388633"/>
              <a:gd name="connsiteX2" fmla="*/ 2112874 w 2112874"/>
              <a:gd name="connsiteY2" fmla="*/ 1884 h 388633"/>
              <a:gd name="connsiteX0" fmla="*/ 0 w 2112874"/>
              <a:gd name="connsiteY0" fmla="*/ 176867 h 363730"/>
              <a:gd name="connsiteX1" fmla="*/ 1050736 w 2112874"/>
              <a:gd name="connsiteY1" fmla="*/ 359061 h 363730"/>
              <a:gd name="connsiteX2" fmla="*/ 2112874 w 2112874"/>
              <a:gd name="connsiteY2" fmla="*/ 1884 h 363730"/>
              <a:gd name="connsiteX0" fmla="*/ 0 w 2112874"/>
              <a:gd name="connsiteY0" fmla="*/ 176766 h 384477"/>
              <a:gd name="connsiteX1" fmla="*/ 1028511 w 2112874"/>
              <a:gd name="connsiteY1" fmla="*/ 381185 h 384477"/>
              <a:gd name="connsiteX2" fmla="*/ 2112874 w 2112874"/>
              <a:gd name="connsiteY2" fmla="*/ 1783 h 384477"/>
              <a:gd name="connsiteX0" fmla="*/ 0 w 2112874"/>
              <a:gd name="connsiteY0" fmla="*/ 176910 h 395773"/>
              <a:gd name="connsiteX1" fmla="*/ 1028511 w 2112874"/>
              <a:gd name="connsiteY1" fmla="*/ 381329 h 395773"/>
              <a:gd name="connsiteX2" fmla="*/ 2112874 w 2112874"/>
              <a:gd name="connsiteY2" fmla="*/ 1927 h 395773"/>
              <a:gd name="connsiteX0" fmla="*/ 0 w 2112874"/>
              <a:gd name="connsiteY0" fmla="*/ 176959 h 399538"/>
              <a:gd name="connsiteX1" fmla="*/ 1028511 w 2112874"/>
              <a:gd name="connsiteY1" fmla="*/ 381378 h 399538"/>
              <a:gd name="connsiteX2" fmla="*/ 2112874 w 2112874"/>
              <a:gd name="connsiteY2" fmla="*/ 1976 h 399538"/>
              <a:gd name="connsiteX0" fmla="*/ 0 w 2112874"/>
              <a:gd name="connsiteY0" fmla="*/ 176895 h 410799"/>
              <a:gd name="connsiteX1" fmla="*/ 1028511 w 2112874"/>
              <a:gd name="connsiteY1" fmla="*/ 394014 h 410799"/>
              <a:gd name="connsiteX2" fmla="*/ 2112874 w 2112874"/>
              <a:gd name="connsiteY2" fmla="*/ 1912 h 410799"/>
              <a:gd name="connsiteX0" fmla="*/ 0 w 2112874"/>
              <a:gd name="connsiteY0" fmla="*/ 176895 h 410799"/>
              <a:gd name="connsiteX1" fmla="*/ 1028511 w 2112874"/>
              <a:gd name="connsiteY1" fmla="*/ 394014 h 410799"/>
              <a:gd name="connsiteX2" fmla="*/ 2112874 w 2112874"/>
              <a:gd name="connsiteY2" fmla="*/ 1912 h 41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2874" h="410799">
                <a:moveTo>
                  <a:pt x="0" y="176895"/>
                </a:moveTo>
                <a:cubicBezTo>
                  <a:pt x="588296" y="355956"/>
                  <a:pt x="619215" y="451753"/>
                  <a:pt x="1028511" y="394014"/>
                </a:cubicBezTo>
                <a:cubicBezTo>
                  <a:pt x="1437807" y="336275"/>
                  <a:pt x="1437869" y="-29520"/>
                  <a:pt x="2112874" y="1912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headEnd type="triangle" w="med" len="lg"/>
            <a:tailEnd type="non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44367" y="1297283"/>
            <a:ext cx="39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D665F"/>
                </a:solidFill>
              </a:rPr>
              <a:t>one-to</a:t>
            </a:r>
            <a:r>
              <a:rPr lang="en-US" sz="3600" dirty="0">
                <a:solidFill>
                  <a:srgbClr val="7030A0"/>
                </a:solidFill>
              </a:rPr>
              <a:t>-</a:t>
            </a:r>
            <a:r>
              <a:rPr lang="en-US" sz="3600" b="1" dirty="0">
                <a:solidFill>
                  <a:srgbClr val="7030A0"/>
                </a:solidFill>
              </a:rPr>
              <a:t>none</a:t>
            </a:r>
          </a:p>
        </p:txBody>
      </p:sp>
      <p:sp>
        <p:nvSpPr>
          <p:cNvPr id="21" name="Freeform 20"/>
          <p:cNvSpPr/>
          <p:nvPr/>
        </p:nvSpPr>
        <p:spPr>
          <a:xfrm>
            <a:off x="7089578" y="3656156"/>
            <a:ext cx="1922647" cy="754531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33019"/>
              <a:gd name="connsiteY0" fmla="*/ 73773 h 73773"/>
              <a:gd name="connsiteX1" fmla="*/ 733019 w 733019"/>
              <a:gd name="connsiteY1" fmla="*/ 46110 h 73773"/>
              <a:gd name="connsiteX0" fmla="*/ 0 w 3445739"/>
              <a:gd name="connsiteY0" fmla="*/ 24311 h 469116"/>
              <a:gd name="connsiteX1" fmla="*/ 3445739 w 3445739"/>
              <a:gd name="connsiteY1" fmla="*/ 469088 h 469116"/>
              <a:gd name="connsiteX0" fmla="*/ 0 w 3445739"/>
              <a:gd name="connsiteY0" fmla="*/ 412029 h 856820"/>
              <a:gd name="connsiteX1" fmla="*/ 1669226 w 3445739"/>
              <a:gd name="connsiteY1" fmla="*/ 61458 h 856820"/>
              <a:gd name="connsiteX2" fmla="*/ 3445739 w 3445739"/>
              <a:gd name="connsiteY2" fmla="*/ 856806 h 856820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157938 h 602734"/>
              <a:gd name="connsiteX1" fmla="*/ 1471106 w 3445739"/>
              <a:gd name="connsiteY1" fmla="*/ 76607 h 602734"/>
              <a:gd name="connsiteX2" fmla="*/ 3445739 w 3445739"/>
              <a:gd name="connsiteY2" fmla="*/ 602715 h 602734"/>
              <a:gd name="connsiteX0" fmla="*/ 0 w 3445739"/>
              <a:gd name="connsiteY0" fmla="*/ 88498 h 533302"/>
              <a:gd name="connsiteX1" fmla="*/ 1471106 w 3445739"/>
              <a:gd name="connsiteY1" fmla="*/ 7167 h 533302"/>
              <a:gd name="connsiteX2" fmla="*/ 3445739 w 3445739"/>
              <a:gd name="connsiteY2" fmla="*/ 533275 h 533302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17"/>
              <a:gd name="connsiteX1" fmla="*/ 1806386 w 3445739"/>
              <a:gd name="connsiteY1" fmla="*/ 116789 h 444817"/>
              <a:gd name="connsiteX2" fmla="*/ 3445739 w 3445739"/>
              <a:gd name="connsiteY2" fmla="*/ 444777 h 444817"/>
              <a:gd name="connsiteX0" fmla="*/ 0 w 3445739"/>
              <a:gd name="connsiteY0" fmla="*/ 0 h 444802"/>
              <a:gd name="connsiteX1" fmla="*/ 180638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802"/>
              <a:gd name="connsiteX1" fmla="*/ 2177226 w 3445739"/>
              <a:gd name="connsiteY1" fmla="*/ 116789 h 444802"/>
              <a:gd name="connsiteX2" fmla="*/ 3445739 w 3445739"/>
              <a:gd name="connsiteY2" fmla="*/ 444777 h 444802"/>
              <a:gd name="connsiteX0" fmla="*/ 0 w 3445739"/>
              <a:gd name="connsiteY0" fmla="*/ 0 h 444777"/>
              <a:gd name="connsiteX1" fmla="*/ 2177226 w 3445739"/>
              <a:gd name="connsiteY1" fmla="*/ 116789 h 444777"/>
              <a:gd name="connsiteX2" fmla="*/ 3445739 w 3445739"/>
              <a:gd name="connsiteY2" fmla="*/ 444777 h 444777"/>
              <a:gd name="connsiteX0" fmla="*/ 0 w 3374619"/>
              <a:gd name="connsiteY0" fmla="*/ 7558 h 350735"/>
              <a:gd name="connsiteX1" fmla="*/ 2106106 w 3374619"/>
              <a:gd name="connsiteY1" fmla="*/ 22747 h 350735"/>
              <a:gd name="connsiteX2" fmla="*/ 3374619 w 3374619"/>
              <a:gd name="connsiteY2" fmla="*/ 350735 h 350735"/>
              <a:gd name="connsiteX0" fmla="*/ 0 w 3374619"/>
              <a:gd name="connsiteY0" fmla="*/ 0 h 343177"/>
              <a:gd name="connsiteX1" fmla="*/ 2106106 w 3374619"/>
              <a:gd name="connsiteY1" fmla="*/ 15189 h 343177"/>
              <a:gd name="connsiteX2" fmla="*/ 3374619 w 3374619"/>
              <a:gd name="connsiteY2" fmla="*/ 343177 h 343177"/>
              <a:gd name="connsiteX0" fmla="*/ 0 w 3516859"/>
              <a:gd name="connsiteY0" fmla="*/ 0 h 343177"/>
              <a:gd name="connsiteX1" fmla="*/ 2248346 w 3516859"/>
              <a:gd name="connsiteY1" fmla="*/ 15189 h 343177"/>
              <a:gd name="connsiteX2" fmla="*/ 3516859 w 3516859"/>
              <a:gd name="connsiteY2" fmla="*/ 343177 h 343177"/>
              <a:gd name="connsiteX0" fmla="*/ 0 w 3730219"/>
              <a:gd name="connsiteY0" fmla="*/ 0 h 333017"/>
              <a:gd name="connsiteX1" fmla="*/ 2248346 w 3730219"/>
              <a:gd name="connsiteY1" fmla="*/ 1518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730219"/>
              <a:gd name="connsiteY0" fmla="*/ 0 h 333017"/>
              <a:gd name="connsiteX1" fmla="*/ 2009586 w 3730219"/>
              <a:gd name="connsiteY1" fmla="*/ 81229 h 333017"/>
              <a:gd name="connsiteX2" fmla="*/ 3730219 w 3730219"/>
              <a:gd name="connsiteY2" fmla="*/ 333017 h 333017"/>
              <a:gd name="connsiteX0" fmla="*/ 0 w 3349219"/>
              <a:gd name="connsiteY0" fmla="*/ 0 h 272057"/>
              <a:gd name="connsiteX1" fmla="*/ 1628586 w 3349219"/>
              <a:gd name="connsiteY1" fmla="*/ 20269 h 272057"/>
              <a:gd name="connsiteX2" fmla="*/ 3349219 w 3349219"/>
              <a:gd name="connsiteY2" fmla="*/ 272057 h 272057"/>
              <a:gd name="connsiteX0" fmla="*/ 0 w 3069819"/>
              <a:gd name="connsiteY0" fmla="*/ 0 h 287297"/>
              <a:gd name="connsiteX1" fmla="*/ 1628586 w 3069819"/>
              <a:gd name="connsiteY1" fmla="*/ 20269 h 287297"/>
              <a:gd name="connsiteX2" fmla="*/ 3069819 w 3069819"/>
              <a:gd name="connsiteY2" fmla="*/ 287297 h 287297"/>
              <a:gd name="connsiteX0" fmla="*/ 0 w 3125699"/>
              <a:gd name="connsiteY0" fmla="*/ 0 h 282217"/>
              <a:gd name="connsiteX1" fmla="*/ 1628586 w 3125699"/>
              <a:gd name="connsiteY1" fmla="*/ 20269 h 282217"/>
              <a:gd name="connsiteX2" fmla="*/ 3125699 w 3125699"/>
              <a:gd name="connsiteY2" fmla="*/ 282217 h 282217"/>
              <a:gd name="connsiteX0" fmla="*/ 0 w 3151099"/>
              <a:gd name="connsiteY0" fmla="*/ 0 h 133978"/>
              <a:gd name="connsiteX1" fmla="*/ 1628586 w 3151099"/>
              <a:gd name="connsiteY1" fmla="*/ 20269 h 133978"/>
              <a:gd name="connsiteX2" fmla="*/ 3151099 w 3151099"/>
              <a:gd name="connsiteY2" fmla="*/ 121350 h 133978"/>
              <a:gd name="connsiteX0" fmla="*/ 0 w 3151099"/>
              <a:gd name="connsiteY0" fmla="*/ 0 h 977341"/>
              <a:gd name="connsiteX1" fmla="*/ 1730186 w 3151099"/>
              <a:gd name="connsiteY1" fmla="*/ 977002 h 977341"/>
              <a:gd name="connsiteX2" fmla="*/ 3151099 w 3151099"/>
              <a:gd name="connsiteY2" fmla="*/ 121350 h 977341"/>
              <a:gd name="connsiteX0" fmla="*/ 0 w 1533966"/>
              <a:gd name="connsiteY0" fmla="*/ 90526 h 856207"/>
              <a:gd name="connsiteX1" fmla="*/ 113053 w 1533966"/>
              <a:gd name="connsiteY1" fmla="*/ 855862 h 856207"/>
              <a:gd name="connsiteX2" fmla="*/ 1533966 w 1533966"/>
              <a:gd name="connsiteY2" fmla="*/ 210 h 856207"/>
              <a:gd name="connsiteX0" fmla="*/ 227528 w 1761494"/>
              <a:gd name="connsiteY0" fmla="*/ 90526 h 856246"/>
              <a:gd name="connsiteX1" fmla="*/ 340581 w 1761494"/>
              <a:gd name="connsiteY1" fmla="*/ 855862 h 856246"/>
              <a:gd name="connsiteX2" fmla="*/ 1761494 w 1761494"/>
              <a:gd name="connsiteY2" fmla="*/ 210 h 856246"/>
              <a:gd name="connsiteX0" fmla="*/ 210649 w 1812348"/>
              <a:gd name="connsiteY0" fmla="*/ 65125 h 856051"/>
              <a:gd name="connsiteX1" fmla="*/ 391435 w 1812348"/>
              <a:gd name="connsiteY1" fmla="*/ 855861 h 856051"/>
              <a:gd name="connsiteX2" fmla="*/ 1812348 w 1812348"/>
              <a:gd name="connsiteY2" fmla="*/ 209 h 856051"/>
              <a:gd name="connsiteX0" fmla="*/ 320948 w 1922647"/>
              <a:gd name="connsiteY0" fmla="*/ 65151 h 754531"/>
              <a:gd name="connsiteX1" fmla="*/ 213867 w 1922647"/>
              <a:gd name="connsiteY1" fmla="*/ 754287 h 754531"/>
              <a:gd name="connsiteX2" fmla="*/ 1922647 w 1922647"/>
              <a:gd name="connsiteY2" fmla="*/ 235 h 75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2647" h="754531">
                <a:moveTo>
                  <a:pt x="320948" y="65151"/>
                </a:moveTo>
                <a:cubicBezTo>
                  <a:pt x="-124748" y="415662"/>
                  <a:pt x="-53083" y="765106"/>
                  <a:pt x="213867" y="754287"/>
                </a:cubicBezTo>
                <a:cubicBezTo>
                  <a:pt x="480817" y="743468"/>
                  <a:pt x="634867" y="-15322"/>
                  <a:pt x="1922647" y="235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3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9" grpId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0" grpId="0"/>
      <p:bldP spid="20" grpId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Define part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Generate blending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" y="2438569"/>
            <a:ext cx="3590692" cy="3590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12" y="2418759"/>
            <a:ext cx="3590692" cy="3590692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3479485" y="4022135"/>
            <a:ext cx="423560" cy="423560"/>
          </a:xfrm>
          <a:prstGeom prst="mathPlus">
            <a:avLst>
              <a:gd name="adj1" fmla="val 13393"/>
            </a:avLst>
          </a:prstGeom>
          <a:solidFill>
            <a:srgbClr val="A6192E"/>
          </a:solidFill>
          <a:ln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5969503" y="1228081"/>
            <a:ext cx="3986502" cy="4730649"/>
            <a:chOff x="5969503" y="1228081"/>
            <a:chExt cx="3986502" cy="4730649"/>
          </a:xfrm>
        </p:grpSpPr>
        <p:grpSp>
          <p:nvGrpSpPr>
            <p:cNvPr id="25" name="Group 24"/>
            <p:cNvGrpSpPr/>
            <p:nvPr/>
          </p:nvGrpSpPr>
          <p:grpSpPr>
            <a:xfrm>
              <a:off x="7265194" y="3577374"/>
              <a:ext cx="2690811" cy="2381356"/>
              <a:chOff x="-4749715" y="1704387"/>
              <a:chExt cx="4449345" cy="393764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49715" y="2974495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5685" y="2924648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86112" y="2887663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5884" y="2986560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49715" y="1704387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86112" y="1727888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5685" y="1704387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5884" y="1704387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86112" y="4215714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95685" y="4222457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49715" y="4326521"/>
                <a:ext cx="1315514" cy="1315513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5884" y="4215718"/>
                <a:ext cx="1315514" cy="1315513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5969503" y="1228081"/>
              <a:ext cx="3986502" cy="4334518"/>
              <a:chOff x="5969503" y="1228081"/>
              <a:chExt cx="3986502" cy="433451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265194" y="1228081"/>
                <a:ext cx="2690811" cy="2381355"/>
                <a:chOff x="-4749713" y="1704390"/>
                <a:chExt cx="4449343" cy="3937647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49713" y="2974498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695684" y="2924652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86110" y="2887666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15883" y="2986564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49713" y="1704390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86110" y="1727890"/>
                  <a:ext cx="1315512" cy="1315514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695684" y="1704390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15883" y="1704390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86110" y="4215718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695684" y="4222461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49713" y="4326524"/>
                  <a:ext cx="1315513" cy="1315513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15883" y="4215718"/>
                  <a:ext cx="1315513" cy="1315513"/>
                </a:xfrm>
                <a:prstGeom prst="rect">
                  <a:avLst/>
                </a:prstGeom>
              </p:spPr>
            </p:pic>
          </p:grpSp>
          <p:grpSp>
            <p:nvGrpSpPr>
              <p:cNvPr id="53" name="Group 52"/>
              <p:cNvGrpSpPr/>
              <p:nvPr/>
            </p:nvGrpSpPr>
            <p:grpSpPr>
              <a:xfrm>
                <a:off x="5969503" y="1787840"/>
                <a:ext cx="1291973" cy="3774759"/>
                <a:chOff x="5969503" y="1787840"/>
                <a:chExt cx="1291973" cy="3774759"/>
              </a:xfrm>
            </p:grpSpPr>
            <p:sp>
              <p:nvSpPr>
                <p:cNvPr id="46" name="Freeform 45"/>
                <p:cNvSpPr/>
                <p:nvPr/>
              </p:nvSpPr>
              <p:spPr>
                <a:xfrm>
                  <a:off x="5978593" y="1787840"/>
                  <a:ext cx="1273330" cy="1975665"/>
                </a:xfrm>
                <a:custGeom>
                  <a:avLst/>
                  <a:gdLst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9588 h 359588"/>
                    <a:gd name="connsiteX1" fmla="*/ 1476375 w 1476375"/>
                    <a:gd name="connsiteY1" fmla="*/ 7163 h 359588"/>
                    <a:gd name="connsiteX0" fmla="*/ 0 w 1476375"/>
                    <a:gd name="connsiteY0" fmla="*/ 361821 h 361821"/>
                    <a:gd name="connsiteX1" fmla="*/ 1476375 w 1476375"/>
                    <a:gd name="connsiteY1" fmla="*/ 9396 h 361821"/>
                    <a:gd name="connsiteX0" fmla="*/ 0 w 752475"/>
                    <a:gd name="connsiteY0" fmla="*/ 315223 h 315223"/>
                    <a:gd name="connsiteX1" fmla="*/ 752475 w 752475"/>
                    <a:gd name="connsiteY1" fmla="*/ 15185 h 315223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1075861"/>
                    <a:gd name="connsiteY0" fmla="*/ 857599 h 857599"/>
                    <a:gd name="connsiteX1" fmla="*/ 1075861 w 1075861"/>
                    <a:gd name="connsiteY1" fmla="*/ 0 h 857599"/>
                    <a:gd name="connsiteX0" fmla="*/ 0 w 1265431"/>
                    <a:gd name="connsiteY0" fmla="*/ 1069473 h 1069473"/>
                    <a:gd name="connsiteX1" fmla="*/ 1265431 w 1265431"/>
                    <a:gd name="connsiteY1" fmla="*/ 0 h 1069473"/>
                    <a:gd name="connsiteX0" fmla="*/ 0 w 1254280"/>
                    <a:gd name="connsiteY0" fmla="*/ 1905815 h 1905815"/>
                    <a:gd name="connsiteX1" fmla="*/ 1254280 w 1254280"/>
                    <a:gd name="connsiteY1" fmla="*/ 0 h 1905815"/>
                    <a:gd name="connsiteX0" fmla="*/ 0 w 1273330"/>
                    <a:gd name="connsiteY0" fmla="*/ 1975665 h 1975665"/>
                    <a:gd name="connsiteX1" fmla="*/ 1273330 w 1273330"/>
                    <a:gd name="connsiteY1" fmla="*/ 0 h 1975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3330" h="1975665">
                      <a:moveTo>
                        <a:pt x="0" y="1975665"/>
                      </a:moveTo>
                      <a:cubicBezTo>
                        <a:pt x="173038" y="1824852"/>
                        <a:pt x="955830" y="4763"/>
                        <a:pt x="1273330" y="0"/>
                      </a:cubicBezTo>
                    </a:path>
                  </a:pathLst>
                </a:custGeom>
                <a:noFill/>
                <a:ln w="50800" cap="rnd">
                  <a:solidFill>
                    <a:srgbClr val="A6192E"/>
                  </a:solidFill>
                  <a:round/>
                  <a:tailEnd type="triangle" w="med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>
                  <a:off x="5986489" y="2485505"/>
                  <a:ext cx="1162954" cy="1282740"/>
                </a:xfrm>
                <a:custGeom>
                  <a:avLst/>
                  <a:gdLst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9588 h 359588"/>
                    <a:gd name="connsiteX1" fmla="*/ 1476375 w 1476375"/>
                    <a:gd name="connsiteY1" fmla="*/ 7163 h 359588"/>
                    <a:gd name="connsiteX0" fmla="*/ 0 w 1476375"/>
                    <a:gd name="connsiteY0" fmla="*/ 361821 h 361821"/>
                    <a:gd name="connsiteX1" fmla="*/ 1476375 w 1476375"/>
                    <a:gd name="connsiteY1" fmla="*/ 9396 h 361821"/>
                    <a:gd name="connsiteX0" fmla="*/ 0 w 752475"/>
                    <a:gd name="connsiteY0" fmla="*/ 315223 h 315223"/>
                    <a:gd name="connsiteX1" fmla="*/ 752475 w 752475"/>
                    <a:gd name="connsiteY1" fmla="*/ 15185 h 315223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1075861"/>
                    <a:gd name="connsiteY0" fmla="*/ 857599 h 857599"/>
                    <a:gd name="connsiteX1" fmla="*/ 1075861 w 1075861"/>
                    <a:gd name="connsiteY1" fmla="*/ 0 h 857599"/>
                    <a:gd name="connsiteX0" fmla="*/ 0 w 1265431"/>
                    <a:gd name="connsiteY0" fmla="*/ 1069473 h 1069473"/>
                    <a:gd name="connsiteX1" fmla="*/ 1265431 w 1265431"/>
                    <a:gd name="connsiteY1" fmla="*/ 0 h 1069473"/>
                    <a:gd name="connsiteX0" fmla="*/ 0 w 1254280"/>
                    <a:gd name="connsiteY0" fmla="*/ 1905815 h 1905815"/>
                    <a:gd name="connsiteX1" fmla="*/ 1254280 w 1254280"/>
                    <a:gd name="connsiteY1" fmla="*/ 0 h 1905815"/>
                    <a:gd name="connsiteX0" fmla="*/ 0 w 1165071"/>
                    <a:gd name="connsiteY0" fmla="*/ 1225590 h 1225590"/>
                    <a:gd name="connsiteX1" fmla="*/ 1165071 w 1165071"/>
                    <a:gd name="connsiteY1" fmla="*/ 0 h 1225590"/>
                    <a:gd name="connsiteX0" fmla="*/ 0 w 1162954"/>
                    <a:gd name="connsiteY0" fmla="*/ 1282740 h 1282740"/>
                    <a:gd name="connsiteX1" fmla="*/ 1162954 w 1162954"/>
                    <a:gd name="connsiteY1" fmla="*/ 0 h 1282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62954" h="1282740">
                      <a:moveTo>
                        <a:pt x="0" y="1282740"/>
                      </a:moveTo>
                      <a:cubicBezTo>
                        <a:pt x="173038" y="1131927"/>
                        <a:pt x="845454" y="4763"/>
                        <a:pt x="1162954" y="0"/>
                      </a:cubicBezTo>
                    </a:path>
                  </a:pathLst>
                </a:custGeom>
                <a:noFill/>
                <a:ln w="50800" cap="rnd">
                  <a:solidFill>
                    <a:srgbClr val="A6192E"/>
                  </a:solidFill>
                  <a:round/>
                  <a:tailEnd type="triangle" w="med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>
                  <a:off x="5969503" y="3240070"/>
                  <a:ext cx="1098163" cy="523063"/>
                </a:xfrm>
                <a:custGeom>
                  <a:avLst/>
                  <a:gdLst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9588 h 359588"/>
                    <a:gd name="connsiteX1" fmla="*/ 1476375 w 1476375"/>
                    <a:gd name="connsiteY1" fmla="*/ 7163 h 359588"/>
                    <a:gd name="connsiteX0" fmla="*/ 0 w 1476375"/>
                    <a:gd name="connsiteY0" fmla="*/ 361821 h 361821"/>
                    <a:gd name="connsiteX1" fmla="*/ 1476375 w 1476375"/>
                    <a:gd name="connsiteY1" fmla="*/ 9396 h 361821"/>
                    <a:gd name="connsiteX0" fmla="*/ 0 w 752475"/>
                    <a:gd name="connsiteY0" fmla="*/ 315223 h 315223"/>
                    <a:gd name="connsiteX1" fmla="*/ 752475 w 752475"/>
                    <a:gd name="connsiteY1" fmla="*/ 15185 h 315223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1075861"/>
                    <a:gd name="connsiteY0" fmla="*/ 857599 h 857599"/>
                    <a:gd name="connsiteX1" fmla="*/ 1075861 w 1075861"/>
                    <a:gd name="connsiteY1" fmla="*/ 0 h 857599"/>
                    <a:gd name="connsiteX0" fmla="*/ 0 w 1265431"/>
                    <a:gd name="connsiteY0" fmla="*/ 1069473 h 1069473"/>
                    <a:gd name="connsiteX1" fmla="*/ 1265431 w 1265431"/>
                    <a:gd name="connsiteY1" fmla="*/ 0 h 1069473"/>
                    <a:gd name="connsiteX0" fmla="*/ 0 w 1254280"/>
                    <a:gd name="connsiteY0" fmla="*/ 1905815 h 1905815"/>
                    <a:gd name="connsiteX1" fmla="*/ 1254280 w 1254280"/>
                    <a:gd name="connsiteY1" fmla="*/ 0 h 1905815"/>
                    <a:gd name="connsiteX0" fmla="*/ 0 w 1165071"/>
                    <a:gd name="connsiteY0" fmla="*/ 1225590 h 1225590"/>
                    <a:gd name="connsiteX1" fmla="*/ 1165071 w 1165071"/>
                    <a:gd name="connsiteY1" fmla="*/ 0 h 1225590"/>
                    <a:gd name="connsiteX0" fmla="*/ 0 w 1332339"/>
                    <a:gd name="connsiteY0" fmla="*/ 1125229 h 1125229"/>
                    <a:gd name="connsiteX1" fmla="*/ 1332339 w 1332339"/>
                    <a:gd name="connsiteY1" fmla="*/ 0 h 1125229"/>
                    <a:gd name="connsiteX0" fmla="*/ 0 w 1075861"/>
                    <a:gd name="connsiteY0" fmla="*/ 578819 h 578819"/>
                    <a:gd name="connsiteX1" fmla="*/ 1075861 w 1075861"/>
                    <a:gd name="connsiteY1" fmla="*/ 0 h 578819"/>
                    <a:gd name="connsiteX0" fmla="*/ 0 w 1098163"/>
                    <a:gd name="connsiteY0" fmla="*/ 523063 h 523063"/>
                    <a:gd name="connsiteX1" fmla="*/ 1098163 w 1098163"/>
                    <a:gd name="connsiteY1" fmla="*/ 0 h 523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8163" h="523063">
                      <a:moveTo>
                        <a:pt x="0" y="523063"/>
                      </a:moveTo>
                      <a:cubicBezTo>
                        <a:pt x="173038" y="372250"/>
                        <a:pt x="780663" y="4763"/>
                        <a:pt x="1098163" y="0"/>
                      </a:cubicBezTo>
                    </a:path>
                  </a:pathLst>
                </a:custGeom>
                <a:noFill/>
                <a:ln w="50800" cap="rnd">
                  <a:solidFill>
                    <a:srgbClr val="A6192E"/>
                  </a:solidFill>
                  <a:round/>
                  <a:tailEnd type="triangle" w="med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5971153" y="3723795"/>
                  <a:ext cx="1092795" cy="226285"/>
                </a:xfrm>
                <a:custGeom>
                  <a:avLst/>
                  <a:gdLst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9588 h 359588"/>
                    <a:gd name="connsiteX1" fmla="*/ 1476375 w 1476375"/>
                    <a:gd name="connsiteY1" fmla="*/ 7163 h 359588"/>
                    <a:gd name="connsiteX0" fmla="*/ 0 w 1476375"/>
                    <a:gd name="connsiteY0" fmla="*/ 361821 h 361821"/>
                    <a:gd name="connsiteX1" fmla="*/ 1476375 w 1476375"/>
                    <a:gd name="connsiteY1" fmla="*/ 9396 h 361821"/>
                    <a:gd name="connsiteX0" fmla="*/ 0 w 752475"/>
                    <a:gd name="connsiteY0" fmla="*/ 315223 h 315223"/>
                    <a:gd name="connsiteX1" fmla="*/ 752475 w 752475"/>
                    <a:gd name="connsiteY1" fmla="*/ 15185 h 315223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1075861"/>
                    <a:gd name="connsiteY0" fmla="*/ 857599 h 857599"/>
                    <a:gd name="connsiteX1" fmla="*/ 1075861 w 1075861"/>
                    <a:gd name="connsiteY1" fmla="*/ 0 h 857599"/>
                    <a:gd name="connsiteX0" fmla="*/ 0 w 1265431"/>
                    <a:gd name="connsiteY0" fmla="*/ 1069473 h 1069473"/>
                    <a:gd name="connsiteX1" fmla="*/ 1265431 w 1265431"/>
                    <a:gd name="connsiteY1" fmla="*/ 0 h 1069473"/>
                    <a:gd name="connsiteX0" fmla="*/ 0 w 1254280"/>
                    <a:gd name="connsiteY0" fmla="*/ 1905815 h 1905815"/>
                    <a:gd name="connsiteX1" fmla="*/ 1254280 w 1254280"/>
                    <a:gd name="connsiteY1" fmla="*/ 0 h 1905815"/>
                    <a:gd name="connsiteX0" fmla="*/ 0 w 1165071"/>
                    <a:gd name="connsiteY0" fmla="*/ 1225590 h 1225590"/>
                    <a:gd name="connsiteX1" fmla="*/ 1165071 w 1165071"/>
                    <a:gd name="connsiteY1" fmla="*/ 0 h 1225590"/>
                    <a:gd name="connsiteX0" fmla="*/ 0 w 1332339"/>
                    <a:gd name="connsiteY0" fmla="*/ 1125229 h 1125229"/>
                    <a:gd name="connsiteX1" fmla="*/ 1332339 w 1332339"/>
                    <a:gd name="connsiteY1" fmla="*/ 0 h 1125229"/>
                    <a:gd name="connsiteX0" fmla="*/ 0 w 1075861"/>
                    <a:gd name="connsiteY0" fmla="*/ 578819 h 578819"/>
                    <a:gd name="connsiteX1" fmla="*/ 1075861 w 1075861"/>
                    <a:gd name="connsiteY1" fmla="*/ 0 h 578819"/>
                    <a:gd name="connsiteX0" fmla="*/ 0 w 1131617"/>
                    <a:gd name="connsiteY0" fmla="*/ 534214 h 534214"/>
                    <a:gd name="connsiteX1" fmla="*/ 1131617 w 1131617"/>
                    <a:gd name="connsiteY1" fmla="*/ 0 h 534214"/>
                    <a:gd name="connsiteX0" fmla="*/ 0 w 1209676"/>
                    <a:gd name="connsiteY0" fmla="*/ 433853 h 433853"/>
                    <a:gd name="connsiteX1" fmla="*/ 1209676 w 1209676"/>
                    <a:gd name="connsiteY1" fmla="*/ 0 h 433853"/>
                    <a:gd name="connsiteX0" fmla="*/ 0 w 908593"/>
                    <a:gd name="connsiteY0" fmla="*/ 43467 h 178384"/>
                    <a:gd name="connsiteX1" fmla="*/ 908593 w 908593"/>
                    <a:gd name="connsiteY1" fmla="*/ 178326 h 178384"/>
                    <a:gd name="connsiteX0" fmla="*/ 0 w 1075861"/>
                    <a:gd name="connsiteY0" fmla="*/ 39046 h 218560"/>
                    <a:gd name="connsiteX1" fmla="*/ 1075861 w 1075861"/>
                    <a:gd name="connsiteY1" fmla="*/ 218510 h 218560"/>
                    <a:gd name="connsiteX0" fmla="*/ 0 w 1092795"/>
                    <a:gd name="connsiteY0" fmla="*/ 38305 h 226285"/>
                    <a:gd name="connsiteX1" fmla="*/ 1092795 w 1092795"/>
                    <a:gd name="connsiteY1" fmla="*/ 226236 h 22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2795" h="226285">
                      <a:moveTo>
                        <a:pt x="0" y="38305"/>
                      </a:moveTo>
                      <a:cubicBezTo>
                        <a:pt x="173038" y="-112508"/>
                        <a:pt x="775295" y="230999"/>
                        <a:pt x="1092795" y="226236"/>
                      </a:cubicBezTo>
                    </a:path>
                  </a:pathLst>
                </a:custGeom>
                <a:noFill/>
                <a:ln w="50800" cap="rnd">
                  <a:solidFill>
                    <a:srgbClr val="A6192E"/>
                  </a:solidFill>
                  <a:round/>
                  <a:tailEnd type="triangle" w="med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 flipV="1">
                  <a:off x="5988146" y="3782560"/>
                  <a:ext cx="1273330" cy="1780039"/>
                </a:xfrm>
                <a:custGeom>
                  <a:avLst/>
                  <a:gdLst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9588 h 359588"/>
                    <a:gd name="connsiteX1" fmla="*/ 1476375 w 1476375"/>
                    <a:gd name="connsiteY1" fmla="*/ 7163 h 359588"/>
                    <a:gd name="connsiteX0" fmla="*/ 0 w 1476375"/>
                    <a:gd name="connsiteY0" fmla="*/ 361821 h 361821"/>
                    <a:gd name="connsiteX1" fmla="*/ 1476375 w 1476375"/>
                    <a:gd name="connsiteY1" fmla="*/ 9396 h 361821"/>
                    <a:gd name="connsiteX0" fmla="*/ 0 w 752475"/>
                    <a:gd name="connsiteY0" fmla="*/ 315223 h 315223"/>
                    <a:gd name="connsiteX1" fmla="*/ 752475 w 752475"/>
                    <a:gd name="connsiteY1" fmla="*/ 15185 h 315223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1075861"/>
                    <a:gd name="connsiteY0" fmla="*/ 857599 h 857599"/>
                    <a:gd name="connsiteX1" fmla="*/ 1075861 w 1075861"/>
                    <a:gd name="connsiteY1" fmla="*/ 0 h 857599"/>
                    <a:gd name="connsiteX0" fmla="*/ 0 w 1265431"/>
                    <a:gd name="connsiteY0" fmla="*/ 1069473 h 1069473"/>
                    <a:gd name="connsiteX1" fmla="*/ 1265431 w 1265431"/>
                    <a:gd name="connsiteY1" fmla="*/ 0 h 1069473"/>
                    <a:gd name="connsiteX0" fmla="*/ 0 w 1254280"/>
                    <a:gd name="connsiteY0" fmla="*/ 1905815 h 1905815"/>
                    <a:gd name="connsiteX1" fmla="*/ 1254280 w 1254280"/>
                    <a:gd name="connsiteY1" fmla="*/ 0 h 1905815"/>
                    <a:gd name="connsiteX0" fmla="*/ 0 w 1273330"/>
                    <a:gd name="connsiteY0" fmla="*/ 1975665 h 1975665"/>
                    <a:gd name="connsiteX1" fmla="*/ 1273330 w 1273330"/>
                    <a:gd name="connsiteY1" fmla="*/ 0 h 1975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3330" h="1975665">
                      <a:moveTo>
                        <a:pt x="0" y="1975665"/>
                      </a:moveTo>
                      <a:cubicBezTo>
                        <a:pt x="173038" y="1824852"/>
                        <a:pt x="955830" y="4763"/>
                        <a:pt x="1273330" y="0"/>
                      </a:cubicBezTo>
                    </a:path>
                  </a:pathLst>
                </a:custGeom>
                <a:noFill/>
                <a:ln w="50800" cap="rnd">
                  <a:solidFill>
                    <a:srgbClr val="A6192E"/>
                  </a:solidFill>
                  <a:round/>
                  <a:tailEnd type="triangle" w="med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 flipV="1">
                  <a:off x="5996042" y="3787301"/>
                  <a:ext cx="1118504" cy="908076"/>
                </a:xfrm>
                <a:custGeom>
                  <a:avLst/>
                  <a:gdLst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2425 h 352425"/>
                    <a:gd name="connsiteX1" fmla="*/ 1476375 w 1476375"/>
                    <a:gd name="connsiteY1" fmla="*/ 0 h 352425"/>
                    <a:gd name="connsiteX0" fmla="*/ 0 w 1476375"/>
                    <a:gd name="connsiteY0" fmla="*/ 359588 h 359588"/>
                    <a:gd name="connsiteX1" fmla="*/ 1476375 w 1476375"/>
                    <a:gd name="connsiteY1" fmla="*/ 7163 h 359588"/>
                    <a:gd name="connsiteX0" fmla="*/ 0 w 1476375"/>
                    <a:gd name="connsiteY0" fmla="*/ 361821 h 361821"/>
                    <a:gd name="connsiteX1" fmla="*/ 1476375 w 1476375"/>
                    <a:gd name="connsiteY1" fmla="*/ 9396 h 361821"/>
                    <a:gd name="connsiteX0" fmla="*/ 0 w 752475"/>
                    <a:gd name="connsiteY0" fmla="*/ 315223 h 315223"/>
                    <a:gd name="connsiteX1" fmla="*/ 752475 w 752475"/>
                    <a:gd name="connsiteY1" fmla="*/ 15185 h 315223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752475"/>
                    <a:gd name="connsiteY0" fmla="*/ 300038 h 300038"/>
                    <a:gd name="connsiteX1" fmla="*/ 752475 w 752475"/>
                    <a:gd name="connsiteY1" fmla="*/ 0 h 300038"/>
                    <a:gd name="connsiteX0" fmla="*/ 0 w 1075861"/>
                    <a:gd name="connsiteY0" fmla="*/ 857599 h 857599"/>
                    <a:gd name="connsiteX1" fmla="*/ 1075861 w 1075861"/>
                    <a:gd name="connsiteY1" fmla="*/ 0 h 857599"/>
                    <a:gd name="connsiteX0" fmla="*/ 0 w 1265431"/>
                    <a:gd name="connsiteY0" fmla="*/ 1069473 h 1069473"/>
                    <a:gd name="connsiteX1" fmla="*/ 1265431 w 1265431"/>
                    <a:gd name="connsiteY1" fmla="*/ 0 h 1069473"/>
                    <a:gd name="connsiteX0" fmla="*/ 0 w 1254280"/>
                    <a:gd name="connsiteY0" fmla="*/ 1905815 h 1905815"/>
                    <a:gd name="connsiteX1" fmla="*/ 1254280 w 1254280"/>
                    <a:gd name="connsiteY1" fmla="*/ 0 h 1905815"/>
                    <a:gd name="connsiteX0" fmla="*/ 0 w 1165071"/>
                    <a:gd name="connsiteY0" fmla="*/ 1225590 h 1225590"/>
                    <a:gd name="connsiteX1" fmla="*/ 1165071 w 1165071"/>
                    <a:gd name="connsiteY1" fmla="*/ 0 h 1225590"/>
                    <a:gd name="connsiteX0" fmla="*/ 0 w 1162954"/>
                    <a:gd name="connsiteY0" fmla="*/ 1282740 h 1282740"/>
                    <a:gd name="connsiteX1" fmla="*/ 1162954 w 1162954"/>
                    <a:gd name="connsiteY1" fmla="*/ 0 h 1282740"/>
                    <a:gd name="connsiteX0" fmla="*/ 0 w 1118504"/>
                    <a:gd name="connsiteY0" fmla="*/ 1007873 h 1007873"/>
                    <a:gd name="connsiteX1" fmla="*/ 1118504 w 1118504"/>
                    <a:gd name="connsiteY1" fmla="*/ 0 h 1007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18504" h="1007873">
                      <a:moveTo>
                        <a:pt x="0" y="1007873"/>
                      </a:moveTo>
                      <a:cubicBezTo>
                        <a:pt x="173038" y="857060"/>
                        <a:pt x="801004" y="4763"/>
                        <a:pt x="1118504" y="0"/>
                      </a:cubicBezTo>
                    </a:path>
                  </a:pathLst>
                </a:custGeom>
                <a:noFill/>
                <a:ln w="50800" cap="rnd">
                  <a:solidFill>
                    <a:srgbClr val="A6192E"/>
                  </a:solidFill>
                  <a:round/>
                  <a:tailEnd type="triangle" w="med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55" name="Rectangle 54"/>
          <p:cNvSpPr/>
          <p:nvPr/>
        </p:nvSpPr>
        <p:spPr>
          <a:xfrm>
            <a:off x="7325340" y="2210668"/>
            <a:ext cx="2848962" cy="37566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lt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297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Define part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Generate blending paths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Filter clearly implausible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45" y="3111921"/>
            <a:ext cx="2791099" cy="27910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01" y="3111921"/>
            <a:ext cx="2791099" cy="27910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6" y="3111921"/>
            <a:ext cx="2791099" cy="27910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64" y="3111921"/>
            <a:ext cx="2791099" cy="2791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83" y="3111921"/>
            <a:ext cx="2791099" cy="27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43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dirty="0"/>
              <a:t>part</a:t>
            </a:r>
            <a:r>
              <a:rPr lang="en-US" dirty="0"/>
              <a:t> is assigned an </a:t>
            </a:r>
            <a:r>
              <a:rPr lang="en-US" b="1" dirty="0"/>
              <a:t>operation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Continuous</a:t>
            </a:r>
            <a:r>
              <a:rPr lang="en-US" dirty="0"/>
              <a:t> transformation from source to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Related to the type of </a:t>
            </a:r>
            <a:r>
              <a:rPr lang="en-US" b="1" dirty="0"/>
              <a:t>assigned correspondences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52525" y="3881152"/>
            <a:ext cx="1762125" cy="607334"/>
          </a:xfrm>
          <a:prstGeom prst="roundRect">
            <a:avLst>
              <a:gd name="adj" fmla="val 8216"/>
            </a:avLst>
          </a:prstGeom>
          <a:solidFill>
            <a:srgbClr val="40C71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MORPH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86100" y="3881152"/>
            <a:ext cx="1762125" cy="607334"/>
          </a:xfrm>
          <a:prstGeom prst="roundRect">
            <a:avLst>
              <a:gd name="adj" fmla="val 8216"/>
            </a:avLst>
          </a:prstGeom>
          <a:solidFill>
            <a:srgbClr val="29AFD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GROW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19675" y="3875357"/>
            <a:ext cx="1762125" cy="607334"/>
          </a:xfrm>
          <a:prstGeom prst="roundRect">
            <a:avLst>
              <a:gd name="adj" fmla="val 8216"/>
            </a:avLst>
          </a:prstGeom>
          <a:solidFill>
            <a:srgbClr val="DF2943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SHRINK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53250" y="3875357"/>
            <a:ext cx="1762125" cy="607334"/>
          </a:xfrm>
          <a:prstGeom prst="roundRect">
            <a:avLst>
              <a:gd name="adj" fmla="val 8216"/>
            </a:avLst>
          </a:prstGeom>
          <a:solidFill>
            <a:srgbClr val="24DFE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SPLIT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886825" y="3875357"/>
            <a:ext cx="1762125" cy="607334"/>
          </a:xfrm>
          <a:prstGeom prst="roundRect">
            <a:avLst>
              <a:gd name="adj" fmla="val 8216"/>
            </a:avLst>
          </a:prstGeom>
          <a:solidFill>
            <a:srgbClr val="E3A42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MERGE</a:t>
            </a:r>
          </a:p>
        </p:txBody>
      </p:sp>
    </p:spTree>
    <p:extLst>
      <p:ext uri="{BB962C8B-B14F-4D97-AF65-F5344CB8AC3E}">
        <p14:creationId xmlns:p14="http://schemas.microsoft.com/office/powerpoint/2010/main" val="4063911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One-to-one:  </a:t>
            </a:r>
            <a:r>
              <a:rPr lang="en-US" b="1" dirty="0">
                <a:solidFill>
                  <a:srgbClr val="7030A0"/>
                </a:solidFill>
              </a:rPr>
              <a:t>morphing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41612" y="2509290"/>
            <a:ext cx="4569745" cy="2375082"/>
            <a:chOff x="5975431" y="256817"/>
            <a:chExt cx="3484277" cy="18109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147" y="256817"/>
              <a:ext cx="2414561" cy="18109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31" y="256817"/>
              <a:ext cx="2414561" cy="181092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77" y="2268829"/>
            <a:ext cx="3757565" cy="2818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62" y="2268829"/>
            <a:ext cx="3757565" cy="281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46" y="2268829"/>
            <a:ext cx="3757565" cy="2818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3"/>
          <a:stretch/>
        </p:blipFill>
        <p:spPr>
          <a:xfrm>
            <a:off x="9193134" y="2268829"/>
            <a:ext cx="2781616" cy="28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3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Operations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One-to-many:  </a:t>
            </a:r>
            <a:r>
              <a:rPr lang="en-US" b="1" dirty="0">
                <a:solidFill>
                  <a:srgbClr val="7030A0"/>
                </a:solidFill>
              </a:rPr>
              <a:t>splitting / </a:t>
            </a:r>
            <a:r>
              <a:rPr lang="en-US" b="1" dirty="0">
                <a:solidFill>
                  <a:srgbClr val="C94922"/>
                </a:solidFill>
              </a:rPr>
              <a:t>merging</a:t>
            </a:r>
            <a:endParaRPr lang="en-US" b="1" i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41612" y="2509290"/>
            <a:ext cx="4569745" cy="2375082"/>
            <a:chOff x="5975431" y="256817"/>
            <a:chExt cx="3484277" cy="18109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147" y="256817"/>
              <a:ext cx="2414561" cy="18109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31" y="256817"/>
              <a:ext cx="2414561" cy="181092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4"/>
          <a:stretch/>
        </p:blipFill>
        <p:spPr>
          <a:xfrm>
            <a:off x="8442658" y="1885320"/>
            <a:ext cx="3376449" cy="3355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01" y="1885320"/>
            <a:ext cx="4473545" cy="3355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47" y="1885320"/>
            <a:ext cx="4473545" cy="33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54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25898" y="2354291"/>
            <a:ext cx="8166103" cy="4503709"/>
          </a:xfrm>
          <a:prstGeom prst="rect">
            <a:avLst/>
          </a:prstGeom>
          <a:solidFill>
            <a:srgbClr val="413B3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158492" defTabSz="609585"/>
            <a:r>
              <a:rPr lang="en-US" sz="2800" dirty="0">
                <a:solidFill>
                  <a:srgbClr val="FFFFFF"/>
                </a:solidFill>
              </a:rPr>
              <a:t>Topology-Varying 3D Shape Creation via Structural Blending</a:t>
            </a:r>
          </a:p>
          <a:p>
            <a:pPr marL="158492" defTabSz="609585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158492" defTabSz="609585"/>
            <a:endParaRPr lang="en-US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158492" defTabSz="609585"/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Ibraheem Alhashim    </a:t>
            </a:r>
            <a:r>
              <a:rPr lang="en-US" dirty="0" err="1">
                <a:solidFill>
                  <a:srgbClr val="FFFFFF"/>
                </a:solidFill>
                <a:latin typeface="Trebuchet MS" panose="020B0603020202020204" pitchFamily="34" charset="0"/>
              </a:rPr>
              <a:t>Honghua</a:t>
            </a: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 Li      Kai </a:t>
            </a:r>
            <a:r>
              <a:rPr lang="en-US" dirty="0" err="1">
                <a:solidFill>
                  <a:srgbClr val="FFFFFF"/>
                </a:solidFill>
                <a:latin typeface="Trebuchet MS" panose="020B0603020202020204" pitchFamily="34" charset="0"/>
              </a:rPr>
              <a:t>Xu</a:t>
            </a: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      </a:t>
            </a:r>
          </a:p>
          <a:p>
            <a:pPr marL="158492" defTabSz="609585"/>
            <a:r>
              <a:rPr lang="en-US" dirty="0" err="1">
                <a:solidFill>
                  <a:srgbClr val="FFFFFF"/>
                </a:solidFill>
                <a:latin typeface="Trebuchet MS" panose="020B0603020202020204" pitchFamily="34" charset="0"/>
              </a:rPr>
              <a:t>Junjie</a:t>
            </a: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 Cao     </a:t>
            </a:r>
            <a:r>
              <a:rPr lang="en-US" dirty="0" err="1">
                <a:solidFill>
                  <a:srgbClr val="FFFFFF"/>
                </a:solidFill>
                <a:latin typeface="Trebuchet MS" panose="020B0603020202020204" pitchFamily="34" charset="0"/>
              </a:rPr>
              <a:t>Rui</a:t>
            </a: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 Ma    </a:t>
            </a:r>
            <a:r>
              <a:rPr lang="en-US" dirty="0" err="1">
                <a:solidFill>
                  <a:srgbClr val="FFFFFF"/>
                </a:solidFill>
                <a:latin typeface="Trebuchet MS" panose="020B0603020202020204" pitchFamily="34" charset="0"/>
              </a:rPr>
              <a:t>Hao</a:t>
            </a:r>
            <a:r>
              <a:rPr lang="en-US" dirty="0">
                <a:solidFill>
                  <a:srgbClr val="FFFFFF"/>
                </a:solidFill>
                <a:latin typeface="Trebuchet MS" panose="020B0603020202020204" pitchFamily="34" charset="0"/>
              </a:rPr>
              <a:t> Zhang</a:t>
            </a:r>
          </a:p>
          <a:p>
            <a:pPr marL="158492" defTabSz="609585"/>
            <a:endParaRPr lang="en-US" sz="2400" dirty="0">
              <a:solidFill>
                <a:srgbClr val="FFFFFF"/>
              </a:solidFill>
            </a:endParaRPr>
          </a:p>
          <a:p>
            <a:pPr marL="158492" defTabSz="609585"/>
            <a:r>
              <a:rPr lang="en-US" sz="2000" dirty="0">
                <a:solidFill>
                  <a:srgbClr val="FFFFFF"/>
                </a:solidFill>
                <a:latin typeface="Trebuchet MS" panose="020B0603020202020204" pitchFamily="34" charset="0"/>
              </a:rPr>
              <a:t>Presenter: Ibraheem Alhashim</a:t>
            </a:r>
          </a:p>
          <a:p>
            <a:pPr marL="158492" defTabSz="609585"/>
            <a:r>
              <a:rPr lang="en-US" sz="2000" dirty="0">
                <a:solidFill>
                  <a:srgbClr val="978B81"/>
                </a:solidFill>
                <a:latin typeface="Trebuchet MS" panose="020B0603020202020204" pitchFamily="34" charset="0"/>
              </a:rPr>
              <a:t>Simon Fraser University</a:t>
            </a:r>
          </a:p>
          <a:p>
            <a:pPr marL="158492" defTabSz="609585"/>
            <a:endParaRPr lang="en-US" b="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2354290"/>
            <a:ext cx="4025899" cy="45037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870" y="3314117"/>
            <a:ext cx="2580797" cy="25625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609585"/>
            <a:endParaRPr lang="en-US" sz="2400" dirty="0">
              <a:solidFill>
                <a:srgbClr val="413B36"/>
              </a:solidFill>
            </a:endParaRPr>
          </a:p>
        </p:txBody>
      </p:sp>
      <p:pic>
        <p:nvPicPr>
          <p:cNvPr id="12" name="Picture 11" descr="S14_LogoH_2.pdf"/>
          <p:cNvPicPr>
            <a:picLocks noChangeAspect="1"/>
          </p:cNvPicPr>
          <p:nvPr/>
        </p:nvPicPr>
        <p:blipFill rotWithShape="1">
          <a:blip r:embed="rId3" r:link="rId4"/>
          <a:srcRect r="18418"/>
          <a:stretch/>
        </p:blipFill>
        <p:spPr>
          <a:xfrm>
            <a:off x="0" y="381589"/>
            <a:ext cx="11935838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5" y="3970635"/>
            <a:ext cx="2538989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Blending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One-to-none:  </a:t>
            </a:r>
            <a:r>
              <a:rPr lang="en-US" b="1" dirty="0">
                <a:solidFill>
                  <a:srgbClr val="7030A0"/>
                </a:solidFill>
              </a:rPr>
              <a:t>shrinking / </a:t>
            </a:r>
            <a:r>
              <a:rPr lang="en-US" b="1" dirty="0">
                <a:solidFill>
                  <a:srgbClr val="C94922"/>
                </a:solidFill>
              </a:rPr>
              <a:t>growing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41612" y="2509290"/>
            <a:ext cx="4569745" cy="2375083"/>
            <a:chOff x="5975431" y="256817"/>
            <a:chExt cx="3484277" cy="18109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147" y="256817"/>
              <a:ext cx="2414561" cy="18109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31" y="256817"/>
              <a:ext cx="2414561" cy="181092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21" y="2202752"/>
            <a:ext cx="3984210" cy="2988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88" y="2213938"/>
            <a:ext cx="3984210" cy="2988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55" y="2213938"/>
            <a:ext cx="3984210" cy="29881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822" y="2213938"/>
            <a:ext cx="3984210" cy="298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21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Blending path – </a:t>
            </a:r>
            <a:r>
              <a:rPr lang="en-US" dirty="0">
                <a:solidFill>
                  <a:srgbClr val="7030A0"/>
                </a:solidFill>
              </a:rPr>
              <a:t>a permutation of the set of blending operations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Variability in blending by </a:t>
            </a:r>
            <a:r>
              <a:rPr lang="en-US" dirty="0">
                <a:solidFill>
                  <a:srgbClr val="7030A0"/>
                </a:solidFill>
              </a:rPr>
              <a:t>reordering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174745" y="3000887"/>
            <a:ext cx="2952749" cy="2083749"/>
            <a:chOff x="885363" y="2821915"/>
            <a:chExt cx="2952749" cy="2083749"/>
          </a:xfrm>
        </p:grpSpPr>
        <p:sp>
          <p:nvSpPr>
            <p:cNvPr id="15" name="Rounded Rectangle 14"/>
            <p:cNvSpPr/>
            <p:nvPr/>
          </p:nvSpPr>
          <p:spPr>
            <a:xfrm>
              <a:off x="885363" y="4721822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40C71B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04487" y="4721822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29AFD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704637" y="4721822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DF2943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14086" y="4721822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24DFE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304712" y="4721822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E3A425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198" y="2821915"/>
              <a:ext cx="1897520" cy="189752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37919" y="3885531"/>
            <a:ext cx="2952749" cy="1889437"/>
            <a:chOff x="3936893" y="3967341"/>
            <a:chExt cx="2952749" cy="1889437"/>
          </a:xfrm>
        </p:grpSpPr>
        <p:sp>
          <p:nvSpPr>
            <p:cNvPr id="10" name="Rounded Rectangle 9"/>
            <p:cNvSpPr/>
            <p:nvPr/>
          </p:nvSpPr>
          <p:spPr>
            <a:xfrm>
              <a:off x="6356242" y="5672936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40C71B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556017" y="5672936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29AFD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156092" y="5672936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DF2943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756167" y="5672936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24DFE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936893" y="5672936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E3A425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125" y="3967341"/>
              <a:ext cx="1848222" cy="184822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8299030" y="3144663"/>
            <a:ext cx="2966920" cy="1973046"/>
            <a:chOff x="7645249" y="2830113"/>
            <a:chExt cx="2966920" cy="1973046"/>
          </a:xfrm>
        </p:grpSpPr>
        <p:sp>
          <p:nvSpPr>
            <p:cNvPr id="20" name="Rounded Rectangle 19"/>
            <p:cNvSpPr/>
            <p:nvPr/>
          </p:nvSpPr>
          <p:spPr>
            <a:xfrm>
              <a:off x="8878619" y="4619317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40C71B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0078769" y="4619317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29AFD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45249" y="4619317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DF2943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478694" y="4619317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24DFE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8271225" y="4619317"/>
              <a:ext cx="533400" cy="183842"/>
            </a:xfrm>
            <a:prstGeom prst="roundRect">
              <a:avLst>
                <a:gd name="adj" fmla="val 8216"/>
              </a:avLst>
            </a:prstGeom>
            <a:solidFill>
              <a:srgbClr val="E3A425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324" y="2830113"/>
              <a:ext cx="1881125" cy="1881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7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Preservation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Operations are applied with structure in mind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Symmetry relations, local and global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Part contacts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43" y="2895042"/>
            <a:ext cx="8477714" cy="30090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97950" y="4876800"/>
            <a:ext cx="700644" cy="700644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7529903" y="4762500"/>
            <a:ext cx="700644" cy="700644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9820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 out obviously bad results</a:t>
            </a:r>
          </a:p>
          <a:p>
            <a:pPr lvl="1"/>
            <a:r>
              <a:rPr lang="en-US" dirty="0"/>
              <a:t>Global reflection symmetry</a:t>
            </a:r>
          </a:p>
          <a:p>
            <a:pPr lvl="1"/>
            <a:r>
              <a:rPr lang="en-US" dirty="0"/>
              <a:t>Part group symmetry</a:t>
            </a:r>
          </a:p>
          <a:p>
            <a:pPr lvl="1"/>
            <a:r>
              <a:rPr lang="en-US" dirty="0"/>
              <a:t>Part connectivity</a:t>
            </a:r>
          </a:p>
          <a:p>
            <a:endParaRPr lang="en-CA" dirty="0"/>
          </a:p>
          <a:p>
            <a:r>
              <a:rPr lang="en-CA" b="1" dirty="0"/>
              <a:t>Purely geometric..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12" y="1642262"/>
            <a:ext cx="3867810" cy="1382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48" y="3027310"/>
            <a:ext cx="3867812" cy="1394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12" y="4422586"/>
            <a:ext cx="3867810" cy="13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Exploratory Modeling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41" y="1288896"/>
            <a:ext cx="8093927" cy="4790032"/>
          </a:xfrm>
          <a:prstGeom prst="rect">
            <a:avLst/>
          </a:prstGeom>
        </p:spPr>
      </p:pic>
      <p:sp>
        <p:nvSpPr>
          <p:cNvPr id="10" name="Explosion 2 9"/>
          <p:cNvSpPr/>
          <p:nvPr/>
        </p:nvSpPr>
        <p:spPr>
          <a:xfrm rot="20725556">
            <a:off x="1000104" y="1515500"/>
            <a:ext cx="3800667" cy="1772835"/>
          </a:xfrm>
          <a:prstGeom prst="irregularSeal2">
            <a:avLst/>
          </a:prstGeom>
          <a:solidFill>
            <a:srgbClr val="DF2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/>
              <a:t>Intuitive!</a:t>
            </a:r>
          </a:p>
        </p:txBody>
      </p:sp>
      <p:sp>
        <p:nvSpPr>
          <p:cNvPr id="12" name="Explosion 2 11"/>
          <p:cNvSpPr/>
          <p:nvPr/>
        </p:nvSpPr>
        <p:spPr>
          <a:xfrm rot="1529341">
            <a:off x="8781020" y="1376235"/>
            <a:ext cx="3210973" cy="2325188"/>
          </a:xfrm>
          <a:prstGeom prst="irregularSeal2">
            <a:avLst/>
          </a:prstGeom>
          <a:solidFill>
            <a:srgbClr val="DF2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 dirty="0"/>
              <a:t>FAST!</a:t>
            </a:r>
          </a:p>
        </p:txBody>
      </p:sp>
      <p:sp>
        <p:nvSpPr>
          <p:cNvPr id="13" name="Explosion 2 12"/>
          <p:cNvSpPr/>
          <p:nvPr/>
        </p:nvSpPr>
        <p:spPr>
          <a:xfrm rot="1204555">
            <a:off x="7194481" y="4227215"/>
            <a:ext cx="3430033" cy="1569784"/>
          </a:xfrm>
          <a:prstGeom prst="irregularSeal2">
            <a:avLst/>
          </a:prstGeom>
          <a:solidFill>
            <a:srgbClr val="DF2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/>
              <a:t>Code available!</a:t>
            </a:r>
          </a:p>
        </p:txBody>
      </p:sp>
    </p:spTree>
    <p:extLst>
      <p:ext uri="{BB962C8B-B14F-4D97-AF65-F5344CB8AC3E}">
        <p14:creationId xmlns:p14="http://schemas.microsoft.com/office/powerpoint/2010/main" val="1548975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Exploratory Modeling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siggraph201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9925" y="1373188"/>
            <a:ext cx="8312150" cy="4675187"/>
          </a:xfrm>
        </p:spPr>
      </p:pic>
    </p:spTree>
    <p:extLst>
      <p:ext uri="{BB962C8B-B14F-4D97-AF65-F5344CB8AC3E}">
        <p14:creationId xmlns:p14="http://schemas.microsoft.com/office/powerpoint/2010/main" val="1812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Exploratory Modeling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77900" y="1462880"/>
            <a:ext cx="10515600" cy="476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kern="1200">
                <a:solidFill>
                  <a:srgbClr val="3D393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Source code + demo + data</a:t>
            </a:r>
            <a:endParaRPr lang="en-US" sz="4000" dirty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Trebuchet MS" panose="020B0603020202020204" pitchFamily="34" charset="0"/>
              </a:rPr>
              <a:t>gruvi.cs.sfu.ca</a:t>
            </a:r>
            <a:r>
              <a:rPr lang="en-US" sz="4800" dirty="0">
                <a:solidFill>
                  <a:srgbClr val="7030A0"/>
                </a:solidFill>
                <a:latin typeface="Trebuchet MS" panose="020B0603020202020204" pitchFamily="34" charset="0"/>
              </a:rPr>
              <a:t>/</a:t>
            </a:r>
            <a:r>
              <a:rPr lang="en-US" sz="3600" dirty="0">
                <a:solidFill>
                  <a:srgbClr val="7030A0"/>
                </a:solidFill>
                <a:latin typeface="Trebuchet MS" panose="020B0603020202020204" pitchFamily="34" charset="0"/>
              </a:rPr>
              <a:t>project</a:t>
            </a:r>
            <a:r>
              <a:rPr lang="en-US" sz="4800" dirty="0">
                <a:solidFill>
                  <a:srgbClr val="7030A0"/>
                </a:solidFill>
                <a:latin typeface="Trebuchet MS" panose="020B0603020202020204" pitchFamily="34" charset="0"/>
              </a:rPr>
              <a:t>/</a:t>
            </a:r>
            <a:r>
              <a:rPr lang="en-US" sz="36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topo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45" y="1333500"/>
            <a:ext cx="5007311" cy="296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4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065839"/>
            <a:ext cx="6524539" cy="4705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1" y="1333500"/>
            <a:ext cx="3767479" cy="436502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83500" y="1714500"/>
            <a:ext cx="2552700" cy="2552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17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5" y="1471603"/>
            <a:ext cx="5122815" cy="4212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28" y="1640780"/>
            <a:ext cx="5041572" cy="38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92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46" y="1167439"/>
            <a:ext cx="5331926" cy="4510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4" y="1333500"/>
            <a:ext cx="5555346" cy="4480118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 rot="20725556">
            <a:off x="3235798" y="4256209"/>
            <a:ext cx="4559347" cy="1772835"/>
          </a:xfrm>
          <a:prstGeom prst="irregularSeal2">
            <a:avLst/>
          </a:prstGeom>
          <a:solidFill>
            <a:srgbClr val="DF2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/>
              <a:t>Kitbashing</a:t>
            </a:r>
            <a:r>
              <a:rPr lang="en-CA" sz="2800" dirty="0"/>
              <a:t> </a:t>
            </a:r>
            <a:r>
              <a:rPr lang="en-CA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3149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Blending-Based Model Creation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Mixing</a:t>
            </a:r>
            <a:r>
              <a:rPr lang="en-US" dirty="0"/>
              <a:t> existing parts for shape creation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62157" y="2310186"/>
            <a:ext cx="11663168" cy="2841023"/>
            <a:chOff x="1164668" y="2325003"/>
            <a:chExt cx="10475950" cy="2551829"/>
          </a:xfrm>
        </p:grpSpPr>
        <p:grpSp>
          <p:nvGrpSpPr>
            <p:cNvPr id="21" name="Group 20"/>
            <p:cNvGrpSpPr/>
            <p:nvPr/>
          </p:nvGrpSpPr>
          <p:grpSpPr>
            <a:xfrm>
              <a:off x="7893883" y="2325003"/>
              <a:ext cx="3746735" cy="2551829"/>
              <a:chOff x="7419754" y="2307599"/>
              <a:chExt cx="3746735" cy="255182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8" r="10216"/>
              <a:stretch/>
            </p:blipFill>
            <p:spPr>
              <a:xfrm>
                <a:off x="7419754" y="2307599"/>
                <a:ext cx="3485842" cy="221242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8360308" y="4527691"/>
                <a:ext cx="2806181" cy="33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[</a:t>
                </a:r>
                <a:r>
                  <a:rPr lang="en-CA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Autodesk </a:t>
                </a:r>
                <a:r>
                  <a:rPr lang="en-CA" dirty="0" err="1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Meshmixer</a:t>
                </a:r>
                <a:r>
                  <a:rPr lang="en-CA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 14</a:t>
                </a:r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]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164668" y="2325004"/>
              <a:ext cx="3203557" cy="2551828"/>
              <a:chOff x="8989025" y="1417021"/>
              <a:chExt cx="3203557" cy="255182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1" r="10806"/>
              <a:stretch/>
            </p:blipFill>
            <p:spPr>
              <a:xfrm>
                <a:off x="8989025" y="1417021"/>
                <a:ext cx="2979677" cy="2191626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429501" y="3637112"/>
                <a:ext cx="1763081" cy="33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[</a:t>
                </a:r>
                <a:r>
                  <a:rPr lang="en-CA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Chaudhuri 11</a:t>
                </a:r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]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48085" y="2325004"/>
              <a:ext cx="3076356" cy="2551828"/>
              <a:chOff x="8471848" y="3612467"/>
              <a:chExt cx="3076356" cy="255182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848" y="3612467"/>
                <a:ext cx="2939129" cy="2204347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9821491" y="5832558"/>
                <a:ext cx="1726713" cy="33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[</a:t>
                </a:r>
                <a:r>
                  <a:rPr lang="en-CA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Maxis Spore 08</a:t>
                </a:r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3639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89" y="2589389"/>
            <a:ext cx="8799023" cy="3445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replacement  </a:t>
            </a:r>
            <a:r>
              <a:rPr lang="en-US" i="1" dirty="0"/>
              <a:t>vs.</a:t>
            </a:r>
            <a:r>
              <a:rPr lang="en-US" dirty="0"/>
              <a:t>  continuous blending</a:t>
            </a:r>
          </a:p>
          <a:p>
            <a:pPr lvl="1"/>
            <a:r>
              <a:rPr lang="en-US" b="1" dirty="0">
                <a:solidFill>
                  <a:srgbClr val="7185A8"/>
                </a:solidFill>
              </a:rPr>
              <a:t>[ours]  </a:t>
            </a:r>
            <a:r>
              <a:rPr lang="en-US" b="1" dirty="0">
                <a:solidFill>
                  <a:srgbClr val="62B297"/>
                </a:solidFill>
              </a:rPr>
              <a:t>[set evolution]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539266" y="2463709"/>
            <a:ext cx="5606262" cy="1762145"/>
          </a:xfrm>
          <a:prstGeom prst="roundRect">
            <a:avLst>
              <a:gd name="adj" fmla="val 7183"/>
            </a:avLst>
          </a:prstGeom>
          <a:noFill/>
          <a:ln w="38100">
            <a:solidFill>
              <a:srgbClr val="DF294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7952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00052 0.2682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Volumetric morphing  </a:t>
            </a:r>
            <a:r>
              <a:rPr lang="en-US" i="1" dirty="0"/>
              <a:t>vs.</a:t>
            </a:r>
            <a:r>
              <a:rPr lang="en-US" dirty="0"/>
              <a:t> continuous blending</a:t>
            </a:r>
          </a:p>
          <a:p>
            <a:pPr marL="457200" lvl="2">
              <a:spcBef>
                <a:spcPts val="1000"/>
              </a:spcBef>
            </a:pPr>
            <a:r>
              <a:rPr lang="en-US" sz="2800" b="1" dirty="0">
                <a:solidFill>
                  <a:srgbClr val="7185A8"/>
                </a:solidFill>
              </a:rPr>
              <a:t>[ours]  </a:t>
            </a:r>
            <a:r>
              <a:rPr lang="en-US" sz="2800" b="1" dirty="0">
                <a:solidFill>
                  <a:srgbClr val="62B297"/>
                </a:solidFill>
              </a:rPr>
              <a:t>[volume morphing]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09"/>
          <a:stretch/>
        </p:blipFill>
        <p:spPr>
          <a:xfrm>
            <a:off x="554165" y="2876447"/>
            <a:ext cx="11330206" cy="25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Volumetric morphing  </a:t>
            </a:r>
            <a:r>
              <a:rPr lang="en-US" i="1" dirty="0"/>
              <a:t>vs.</a:t>
            </a:r>
            <a:r>
              <a:rPr lang="en-US" dirty="0"/>
              <a:t> continuous blending</a:t>
            </a:r>
          </a:p>
          <a:p>
            <a:pPr marL="457200" lvl="2">
              <a:spcBef>
                <a:spcPts val="1000"/>
              </a:spcBef>
            </a:pPr>
            <a:r>
              <a:rPr lang="en-US" sz="2800" b="1" dirty="0">
                <a:solidFill>
                  <a:srgbClr val="7185A8"/>
                </a:solidFill>
              </a:rPr>
              <a:t>[ours]  </a:t>
            </a:r>
            <a:r>
              <a:rPr lang="en-US" sz="2800" b="1" dirty="0">
                <a:solidFill>
                  <a:srgbClr val="62B297"/>
                </a:solidFill>
              </a:rPr>
              <a:t>[volume morphing]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3" b="199"/>
          <a:stretch/>
        </p:blipFill>
        <p:spPr>
          <a:xfrm>
            <a:off x="549231" y="2485017"/>
            <a:ext cx="11330206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6603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Recursive blending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5"/>
          <a:stretch/>
        </p:blipFill>
        <p:spPr>
          <a:xfrm>
            <a:off x="1717243" y="1944318"/>
            <a:ext cx="4058118" cy="3861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/>
          <a:stretch/>
        </p:blipFill>
        <p:spPr>
          <a:xfrm>
            <a:off x="6880306" y="1944318"/>
            <a:ext cx="3758106" cy="38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" y="2131178"/>
            <a:ext cx="12191999" cy="4008311"/>
            <a:chOff x="-29028" y="2044149"/>
            <a:chExt cx="12191999" cy="40083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2" t="1" r="18296" b="38640"/>
            <a:stretch/>
          </p:blipFill>
          <p:spPr>
            <a:xfrm>
              <a:off x="0" y="2044149"/>
              <a:ext cx="12061371" cy="4008311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-29028" y="2236623"/>
              <a:ext cx="12191999" cy="381583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0"/>
                    <a:lumOff val="100000"/>
                  </a:schemeClr>
                </a:gs>
                <a:gs pos="100000">
                  <a:schemeClr val="bg1">
                    <a:alpha val="64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Dataset – 110 man-made objects</a:t>
            </a:r>
          </a:p>
          <a:p>
            <a:pPr lvl="1"/>
            <a:r>
              <a:rPr lang="en-US" dirty="0"/>
              <a:t>furniture, airplanes, robots, etc.</a:t>
            </a:r>
          </a:p>
          <a:p>
            <a:r>
              <a:rPr lang="en-US" dirty="0"/>
              <a:t>Supplementary material – 896 synthesized shapes</a:t>
            </a:r>
          </a:p>
          <a:p>
            <a:pPr lvl="1"/>
            <a:r>
              <a:rPr lang="en-US" dirty="0"/>
              <a:t>visit project page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73119"/>
            <a:ext cx="10780059" cy="46759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3D model creation via </a:t>
            </a:r>
            <a:r>
              <a:rPr lang="en-US" sz="2800" dirty="0">
                <a:solidFill>
                  <a:srgbClr val="7030A0"/>
                </a:solidFill>
              </a:rPr>
              <a:t>continuous shape blending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to consider </a:t>
            </a:r>
            <a:r>
              <a:rPr lang="en-US" sz="2800" dirty="0">
                <a:solidFill>
                  <a:srgbClr val="7030A0"/>
                </a:solidFill>
              </a:rPr>
              <a:t>topology </a:t>
            </a:r>
            <a:r>
              <a:rPr lang="en-US" sz="2800" dirty="0"/>
              <a:t>+ </a:t>
            </a:r>
            <a:r>
              <a:rPr lang="en-US" sz="2800" dirty="0">
                <a:solidFill>
                  <a:srgbClr val="7030A0"/>
                </a:solidFill>
              </a:rPr>
              <a:t>geometry</a:t>
            </a:r>
            <a:r>
              <a:rPr lang="en-US" sz="2800" dirty="0"/>
              <a:t> with a structure-aware    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Developed an intuitive </a:t>
            </a:r>
            <a:r>
              <a:rPr lang="en-US" sz="2800" dirty="0">
                <a:solidFill>
                  <a:srgbClr val="7030A0"/>
                </a:solidFill>
              </a:rPr>
              <a:t>tool to help explore </a:t>
            </a:r>
            <a:r>
              <a:rPr lang="en-US" sz="2800" dirty="0"/>
              <a:t>continuous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73119"/>
            <a:ext cx="10780059" cy="46759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3D model creation via </a:t>
            </a:r>
            <a:r>
              <a:rPr lang="en-US" sz="2800" dirty="0">
                <a:solidFill>
                  <a:srgbClr val="7030A0"/>
                </a:solidFill>
              </a:rPr>
              <a:t>continuous shape blending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to consider </a:t>
            </a:r>
            <a:r>
              <a:rPr lang="en-US" sz="2800" dirty="0">
                <a:solidFill>
                  <a:srgbClr val="7030A0"/>
                </a:solidFill>
              </a:rPr>
              <a:t>topology </a:t>
            </a:r>
            <a:r>
              <a:rPr lang="en-US" sz="2800" dirty="0"/>
              <a:t>+ </a:t>
            </a:r>
            <a:r>
              <a:rPr lang="en-US" sz="2800" dirty="0">
                <a:solidFill>
                  <a:srgbClr val="7030A0"/>
                </a:solidFill>
              </a:rPr>
              <a:t>geometry</a:t>
            </a:r>
            <a:r>
              <a:rPr lang="en-US" sz="2800" dirty="0"/>
              <a:t> with a structure-aware    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Developed an intuitive </a:t>
            </a:r>
            <a:r>
              <a:rPr lang="en-US" sz="2800" dirty="0">
                <a:solidFill>
                  <a:srgbClr val="7030A0"/>
                </a:solidFill>
              </a:rPr>
              <a:t>tool to help explore </a:t>
            </a:r>
            <a:r>
              <a:rPr lang="en-US" sz="2800" dirty="0"/>
              <a:t>continuous space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solidFill>
                  <a:srgbClr val="A6192E"/>
                </a:solidFill>
              </a:rPr>
              <a:t>Previous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– Rigid transformation of parts </a:t>
            </a:r>
          </a:p>
          <a:p>
            <a:r>
              <a:rPr lang="en-US" sz="2800" dirty="0">
                <a:solidFill>
                  <a:srgbClr val="A6192E"/>
                </a:solidFill>
              </a:rPr>
              <a:t>Current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– Interpolation of  </a:t>
            </a:r>
            <a:r>
              <a:rPr lang="en-US" sz="2800" dirty="0">
                <a:solidFill>
                  <a:srgbClr val="7030A0"/>
                </a:solidFill>
              </a:rPr>
              <a:t>geometry  </a:t>
            </a:r>
            <a:r>
              <a:rPr lang="en-US" sz="2800" b="1" dirty="0"/>
              <a:t>+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7030A0"/>
                </a:solidFill>
              </a:rPr>
              <a:t>structure</a:t>
            </a:r>
            <a:r>
              <a:rPr lang="en-US" sz="2800" dirty="0"/>
              <a:t>  </a:t>
            </a:r>
            <a:r>
              <a:rPr lang="en-US" sz="2800" b="1" dirty="0"/>
              <a:t>+</a:t>
            </a:r>
            <a:r>
              <a:rPr lang="en-US" sz="2800" dirty="0"/>
              <a:t>  </a:t>
            </a:r>
            <a:r>
              <a:rPr lang="en-US" sz="2800" dirty="0">
                <a:solidFill>
                  <a:srgbClr val="7030A0"/>
                </a:solidFill>
              </a:rPr>
              <a:t>part connectivity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Topological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80334" y="2287661"/>
            <a:ext cx="10644916" cy="2610033"/>
            <a:chOff x="1066800" y="2652916"/>
            <a:chExt cx="10145334" cy="24875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2652916"/>
              <a:ext cx="10058400" cy="20977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734373" y="4788458"/>
              <a:ext cx="2477761" cy="351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6962"/>
                  </a:solidFill>
                  <a:latin typeface="Trebuchet MS" panose="020B0603020202020204" pitchFamily="34" charset="0"/>
                </a:rPr>
                <a:t>[Breen &amp; Whitaker 01]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4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68" y="2864653"/>
            <a:ext cx="7397465" cy="3184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Topological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Plausibility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	functionality, proportions and physical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7030A0"/>
                </a:solidFill>
              </a:rPr>
              <a:t>Hybrid</a:t>
            </a:r>
            <a:r>
              <a:rPr lang="en-US" dirty="0"/>
              <a:t> skeletal/volumetric representation</a:t>
            </a:r>
          </a:p>
          <a:p>
            <a:r>
              <a:rPr lang="en-US" dirty="0"/>
              <a:t>Evaluating the </a:t>
            </a:r>
            <a:r>
              <a:rPr lang="en-US" i="1" dirty="0">
                <a:solidFill>
                  <a:srgbClr val="7030A0"/>
                </a:solidFill>
              </a:rPr>
              <a:t>functional plausibility </a:t>
            </a:r>
            <a:r>
              <a:rPr lang="en-US" dirty="0"/>
              <a:t>of synthesized objects</a:t>
            </a:r>
          </a:p>
          <a:p>
            <a:r>
              <a:rPr lang="en-US" i="1" dirty="0">
                <a:solidFill>
                  <a:srgbClr val="7030A0"/>
                </a:solidFill>
              </a:rPr>
              <a:t>Cross-category</a:t>
            </a:r>
            <a:r>
              <a:rPr lang="en-US" dirty="0"/>
              <a:t> shape blending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57912" y="2736556"/>
            <a:ext cx="6038813" cy="3544369"/>
            <a:chOff x="5857912" y="2736556"/>
            <a:chExt cx="6038813" cy="35443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12" y="3089274"/>
              <a:ext cx="2995613" cy="29956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174"/>
            <a:stretch/>
          </p:blipFill>
          <p:spPr>
            <a:xfrm>
              <a:off x="9691725" y="3422687"/>
              <a:ext cx="2205000" cy="2662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353" y="2736556"/>
              <a:ext cx="3544369" cy="3544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86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14394" y="1945106"/>
            <a:ext cx="10753814" cy="4010145"/>
            <a:chOff x="914394" y="1945106"/>
            <a:chExt cx="10753814" cy="4010145"/>
          </a:xfrm>
        </p:grpSpPr>
        <p:grpSp>
          <p:nvGrpSpPr>
            <p:cNvPr id="5" name="Group 4"/>
            <p:cNvGrpSpPr/>
            <p:nvPr/>
          </p:nvGrpSpPr>
          <p:grpSpPr>
            <a:xfrm>
              <a:off x="914394" y="2151624"/>
              <a:ext cx="3592053" cy="3616228"/>
              <a:chOff x="12164873" y="1336033"/>
              <a:chExt cx="2708373" cy="27266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64873" y="1336033"/>
                <a:ext cx="2708373" cy="2410564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2164873" y="3784160"/>
                <a:ext cx="2708373" cy="278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[</a:t>
                </a:r>
                <a:r>
                  <a:rPr lang="en-CA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Michikawa 01</a:t>
                </a:r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]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552992" y="1945106"/>
              <a:ext cx="6115216" cy="1572643"/>
              <a:chOff x="-2602605" y="7887332"/>
              <a:chExt cx="5516821" cy="141875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02605" y="7887332"/>
                <a:ext cx="5385585" cy="1122739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690499" y="8936755"/>
                <a:ext cx="12237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[Alexa 02]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916833" y="3486776"/>
              <a:ext cx="4736861" cy="2468475"/>
              <a:chOff x="4162269" y="7427361"/>
              <a:chExt cx="4273344" cy="222693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2269" y="7427361"/>
                <a:ext cx="4071890" cy="197194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167347" y="9321099"/>
                <a:ext cx="2268266" cy="33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6962"/>
                    </a:solidFill>
                    <a:latin typeface="Trebuchet MS" panose="020B0603020202020204" pitchFamily="34" charset="0"/>
                  </a:rPr>
                  <a:t>[Kraevoy et al. 04]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Blending-Based Model Creation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1246909"/>
            <a:ext cx="12084627" cy="4748402"/>
            <a:chOff x="0" y="1246909"/>
            <a:chExt cx="12084627" cy="4748402"/>
          </a:xfrm>
        </p:grpSpPr>
        <p:sp>
          <p:nvSpPr>
            <p:cNvPr id="18" name="Rectangle 17"/>
            <p:cNvSpPr/>
            <p:nvPr/>
          </p:nvSpPr>
          <p:spPr>
            <a:xfrm>
              <a:off x="0" y="1246909"/>
              <a:ext cx="12084627" cy="474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385218" y="1621981"/>
              <a:ext cx="10044776" cy="4330362"/>
              <a:chOff x="1331299" y="1624019"/>
              <a:chExt cx="10044776" cy="433036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299" y="2016633"/>
                <a:ext cx="5091167" cy="381837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259" y="1624019"/>
                <a:ext cx="5773816" cy="4330362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 rot="518429">
              <a:off x="5537631" y="2603101"/>
              <a:ext cx="104194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>
                  <a:solidFill>
                    <a:srgbClr val="A6192E"/>
                  </a:solidFill>
                  <a:effectLst>
                    <a:outerShdw blurRad="635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+mj-lt"/>
                  <a:ea typeface="+mj-ea"/>
                  <a:cs typeface="+mj-cs"/>
                </a:rPr>
                <a:t>?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Continuous </a:t>
            </a:r>
            <a:r>
              <a:rPr lang="en-US" dirty="0"/>
              <a:t>boundary based shape </a:t>
            </a:r>
            <a:r>
              <a:rPr lang="en-US" dirty="0">
                <a:solidFill>
                  <a:srgbClr val="7030A0"/>
                </a:solidFill>
              </a:rPr>
              <a:t>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5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34238"/>
          <a:stretch/>
        </p:blipFill>
        <p:spPr>
          <a:xfrm>
            <a:off x="742244" y="2257964"/>
            <a:ext cx="10707511" cy="1887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r>
              <a:rPr lang="en-US" sz="2800" b="1" dirty="0"/>
              <a:t>ACKNOWLEDGMENTS</a:t>
            </a:r>
          </a:p>
          <a:p>
            <a:r>
              <a:rPr lang="en-US" sz="2800" dirty="0"/>
              <a:t>Anonymous reviewers &amp; funding from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81" y="4518897"/>
            <a:ext cx="1716283" cy="723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3260" y="4676016"/>
            <a:ext cx="3276601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400" b="1" i="1" dirty="0">
                <a:solidFill>
                  <a:srgbClr val="777777"/>
                </a:solidFill>
              </a:rPr>
              <a:t>NSF China,  CPSF,  CSC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2136" y="1215691"/>
            <a:ext cx="7993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Trebuchet MS" panose="020B0603020202020204" pitchFamily="34" charset="0"/>
              </a:rPr>
              <a:t>gruvi.cs.sfu.ca</a:t>
            </a:r>
            <a:r>
              <a:rPr lang="en-US" sz="6000" dirty="0">
                <a:solidFill>
                  <a:srgbClr val="7030A0"/>
                </a:solidFill>
                <a:latin typeface="Trebuchet MS" panose="020B0603020202020204" pitchFamily="34" charset="0"/>
              </a:rPr>
              <a:t>/</a:t>
            </a:r>
            <a:r>
              <a:rPr lang="en-US" sz="4400" dirty="0">
                <a:solidFill>
                  <a:srgbClr val="7030A0"/>
                </a:solidFill>
                <a:latin typeface="Trebuchet MS" panose="020B0603020202020204" pitchFamily="34" charset="0"/>
              </a:rPr>
              <a:t>project</a:t>
            </a:r>
            <a:r>
              <a:rPr lang="en-US" sz="6000" dirty="0">
                <a:solidFill>
                  <a:srgbClr val="7030A0"/>
                </a:solidFill>
                <a:latin typeface="Trebuchet MS" panose="020B0603020202020204" pitchFamily="34" charset="0"/>
              </a:rPr>
              <a:t>/</a:t>
            </a:r>
            <a:r>
              <a:rPr lang="en-US" sz="4400" dirty="0" err="1">
                <a:solidFill>
                  <a:srgbClr val="7030A0"/>
                </a:solidFill>
                <a:latin typeface="Trebuchet MS" panose="020B0603020202020204" pitchFamily="34" charset="0"/>
              </a:rPr>
              <a:t>topo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838200" y="5242353"/>
            <a:ext cx="5629275" cy="425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Blending-Based Model Creation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Volumetric based interpolation allows </a:t>
            </a:r>
            <a:r>
              <a:rPr lang="en-US" b="1" dirty="0">
                <a:solidFill>
                  <a:srgbClr val="7030A0"/>
                </a:solidFill>
              </a:rPr>
              <a:t>different</a:t>
            </a:r>
            <a:r>
              <a:rPr lang="en-US" b="1" dirty="0"/>
              <a:t> </a:t>
            </a:r>
            <a:r>
              <a:rPr lang="en-US" b="1" dirty="0">
                <a:solidFill>
                  <a:srgbClr val="7030A0"/>
                </a:solidFill>
              </a:rPr>
              <a:t>topology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42094" y="2003475"/>
            <a:ext cx="10876652" cy="4083567"/>
            <a:chOff x="1806102" y="2672752"/>
            <a:chExt cx="8704701" cy="32681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102" y="2672752"/>
              <a:ext cx="8359303" cy="289879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960534" y="5571542"/>
              <a:ext cx="2550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6962"/>
                  </a:solidFill>
                  <a:latin typeface="Trebuchet MS" panose="020B0603020202020204" pitchFamily="34" charset="0"/>
                </a:rPr>
                <a:t>[Breen &amp; Whitaker 01]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4623350" y="3672994"/>
            <a:ext cx="1675850" cy="167585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6591850" y="1938456"/>
            <a:ext cx="1556188" cy="1556188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7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</a:t>
            </a:r>
            <a:r>
              <a:rPr lang="en-US" b="1" dirty="0">
                <a:solidFill>
                  <a:srgbClr val="7030A0"/>
                </a:solidFill>
              </a:rPr>
              <a:t>part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replacement and recombination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86736" y="2234721"/>
            <a:ext cx="3995133" cy="1398276"/>
            <a:chOff x="7333641" y="1734299"/>
            <a:chExt cx="3995133" cy="13982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641" y="1734299"/>
              <a:ext cx="3995133" cy="10565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74985" y="2763243"/>
              <a:ext cx="175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706962"/>
                  </a:solidFill>
                  <a:latin typeface="Trebuchet MS" panose="020B0603020202020204" pitchFamily="34" charset="0"/>
                </a:rPr>
                <a:t>[Jain et al. 12]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11089" y="3951237"/>
            <a:ext cx="3785931" cy="1989346"/>
            <a:chOff x="3798010" y="3816655"/>
            <a:chExt cx="3785931" cy="19893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010" y="3816655"/>
              <a:ext cx="3702803" cy="16469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781" y="5436669"/>
              <a:ext cx="2481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706962"/>
                  </a:solidFill>
                  <a:latin typeface="Trebuchet MS" panose="020B0603020202020204" pitchFamily="34" charset="0"/>
                </a:rPr>
                <a:t>[Kalogerakis et al. 12]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72194" y="3865418"/>
            <a:ext cx="3173105" cy="2079742"/>
            <a:chOff x="8191122" y="3515390"/>
            <a:chExt cx="3173105" cy="20797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122" y="3515390"/>
              <a:ext cx="3162678" cy="17058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96886" y="5225800"/>
              <a:ext cx="2467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706962"/>
                  </a:solidFill>
                  <a:latin typeface="Trebuchet MS" panose="020B0603020202020204" pitchFamily="34" charset="0"/>
                </a:rPr>
                <a:t>[Zheng et al. 13]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37951" y="2086612"/>
            <a:ext cx="2810356" cy="1550549"/>
            <a:chOff x="612991" y="3955187"/>
            <a:chExt cx="2810356" cy="1550549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91" y="3955187"/>
              <a:ext cx="2767207" cy="1226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42187" y="5136404"/>
              <a:ext cx="2481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706962"/>
                  </a:solidFill>
                  <a:latin typeface="Trebuchet MS" panose="020B0603020202020204" pitchFamily="34" charset="0"/>
                </a:rPr>
                <a:t>[Xu et al. 12]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526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7030A0"/>
                </a:solidFill>
              </a:rPr>
              <a:t>Limited number </a:t>
            </a:r>
            <a:r>
              <a:rPr lang="en-US" dirty="0"/>
              <a:t>of possible blends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03" y="2549974"/>
            <a:ext cx="3355941" cy="335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8" y="2365149"/>
            <a:ext cx="3725593" cy="3725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87" y="3465576"/>
            <a:ext cx="3031772" cy="3031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88" y="1469928"/>
            <a:ext cx="3031772" cy="3031772"/>
          </a:xfrm>
          <a:prstGeom prst="rect">
            <a:avLst/>
          </a:prstGeom>
        </p:spPr>
      </p:pic>
      <p:sp>
        <p:nvSpPr>
          <p:cNvPr id="9" name="Plus 8"/>
          <p:cNvSpPr/>
          <p:nvPr/>
        </p:nvSpPr>
        <p:spPr>
          <a:xfrm>
            <a:off x="3161139" y="4016167"/>
            <a:ext cx="423560" cy="423560"/>
          </a:xfrm>
          <a:prstGeom prst="mathPlus">
            <a:avLst>
              <a:gd name="adj1" fmla="val 13393"/>
            </a:avLst>
          </a:prstGeom>
          <a:solidFill>
            <a:srgbClr val="A6192E"/>
          </a:solidFill>
          <a:ln>
            <a:solidFill>
              <a:srgbClr val="A619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915056" y="3107170"/>
            <a:ext cx="752475" cy="300038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2475" h="300038">
                <a:moveTo>
                  <a:pt x="0" y="300038"/>
                </a:moveTo>
                <a:cubicBezTo>
                  <a:pt x="201613" y="215900"/>
                  <a:pt x="434975" y="4763"/>
                  <a:pt x="752475" y="0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6934512" y="4543372"/>
            <a:ext cx="733019" cy="73773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33019"/>
              <a:gd name="connsiteY0" fmla="*/ 73773 h 73773"/>
              <a:gd name="connsiteX1" fmla="*/ 733019 w 733019"/>
              <a:gd name="connsiteY1" fmla="*/ 46110 h 7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3019" h="73773">
                <a:moveTo>
                  <a:pt x="0" y="73773"/>
                </a:moveTo>
                <a:cubicBezTo>
                  <a:pt x="173038" y="-77040"/>
                  <a:pt x="415519" y="50873"/>
                  <a:pt x="733019" y="46110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Shape Blending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Blending on both </a:t>
            </a:r>
            <a:r>
              <a:rPr lang="en-US" dirty="0">
                <a:solidFill>
                  <a:srgbClr val="7030A0"/>
                </a:solidFill>
              </a:rPr>
              <a:t>geometry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topology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81" y="2787719"/>
            <a:ext cx="2524690" cy="2524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5" y="2787721"/>
            <a:ext cx="2524690" cy="2524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32" y="2787722"/>
            <a:ext cx="2524690" cy="2524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62" y="2787722"/>
            <a:ext cx="2524690" cy="2524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92" y="2787723"/>
            <a:ext cx="2524690" cy="2524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2"/>
          <a:stretch/>
        </p:blipFill>
        <p:spPr>
          <a:xfrm>
            <a:off x="3284641" y="2787723"/>
            <a:ext cx="1912917" cy="252469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9333" y="2756316"/>
            <a:ext cx="3696293" cy="2507463"/>
            <a:chOff x="169333" y="2756316"/>
            <a:chExt cx="3696293" cy="2507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953" y="2849869"/>
              <a:ext cx="2258673" cy="225867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2"/>
            <a:stretch/>
          </p:blipFill>
          <p:spPr>
            <a:xfrm>
              <a:off x="169333" y="2756316"/>
              <a:ext cx="2095930" cy="2507463"/>
            </a:xfrm>
            <a:prstGeom prst="rect">
              <a:avLst/>
            </a:prstGeom>
          </p:spPr>
        </p:pic>
        <p:sp>
          <p:nvSpPr>
            <p:cNvPr id="14" name="Plus 13"/>
            <p:cNvSpPr/>
            <p:nvPr/>
          </p:nvSpPr>
          <p:spPr>
            <a:xfrm>
              <a:off x="1451917" y="3742461"/>
              <a:ext cx="338783" cy="338783"/>
            </a:xfrm>
            <a:prstGeom prst="mathPlus">
              <a:avLst>
                <a:gd name="adj1" fmla="val 13393"/>
              </a:avLst>
            </a:prstGeom>
            <a:solidFill>
              <a:srgbClr val="A6192E"/>
            </a:solidFill>
            <a:ln>
              <a:solidFill>
                <a:srgbClr val="A61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Freeform 14"/>
          <p:cNvSpPr/>
          <p:nvPr/>
        </p:nvSpPr>
        <p:spPr>
          <a:xfrm>
            <a:off x="3644164" y="3795692"/>
            <a:ext cx="542519" cy="73773"/>
          </a:xfrm>
          <a:custGeom>
            <a:avLst/>
            <a:gdLst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2425 h 352425"/>
              <a:gd name="connsiteX1" fmla="*/ 1476375 w 1476375"/>
              <a:gd name="connsiteY1" fmla="*/ 0 h 352425"/>
              <a:gd name="connsiteX0" fmla="*/ 0 w 1476375"/>
              <a:gd name="connsiteY0" fmla="*/ 359588 h 359588"/>
              <a:gd name="connsiteX1" fmla="*/ 1476375 w 1476375"/>
              <a:gd name="connsiteY1" fmla="*/ 7163 h 359588"/>
              <a:gd name="connsiteX0" fmla="*/ 0 w 1476375"/>
              <a:gd name="connsiteY0" fmla="*/ 361821 h 361821"/>
              <a:gd name="connsiteX1" fmla="*/ 1476375 w 1476375"/>
              <a:gd name="connsiteY1" fmla="*/ 9396 h 361821"/>
              <a:gd name="connsiteX0" fmla="*/ 0 w 752475"/>
              <a:gd name="connsiteY0" fmla="*/ 315223 h 315223"/>
              <a:gd name="connsiteX1" fmla="*/ 752475 w 752475"/>
              <a:gd name="connsiteY1" fmla="*/ 15185 h 315223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52475"/>
              <a:gd name="connsiteY0" fmla="*/ 300038 h 300038"/>
              <a:gd name="connsiteX1" fmla="*/ 752475 w 752475"/>
              <a:gd name="connsiteY1" fmla="*/ 0 h 300038"/>
              <a:gd name="connsiteX0" fmla="*/ 0 w 733019"/>
              <a:gd name="connsiteY0" fmla="*/ 73773 h 73773"/>
              <a:gd name="connsiteX1" fmla="*/ 733019 w 733019"/>
              <a:gd name="connsiteY1" fmla="*/ 46110 h 73773"/>
              <a:gd name="connsiteX0" fmla="*/ 0 w 542519"/>
              <a:gd name="connsiteY0" fmla="*/ 73773 h 73773"/>
              <a:gd name="connsiteX1" fmla="*/ 542519 w 542519"/>
              <a:gd name="connsiteY1" fmla="*/ 46110 h 7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519" h="73773">
                <a:moveTo>
                  <a:pt x="0" y="73773"/>
                </a:moveTo>
                <a:cubicBezTo>
                  <a:pt x="173038" y="-77040"/>
                  <a:pt x="225019" y="50873"/>
                  <a:pt x="542519" y="46110"/>
                </a:cubicBezTo>
              </a:path>
            </a:pathLst>
          </a:custGeom>
          <a:noFill/>
          <a:ln w="50800" cap="rnd">
            <a:solidFill>
              <a:srgbClr val="A6192E"/>
            </a:solidFill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8635386" y="2257797"/>
            <a:ext cx="2142205" cy="1043560"/>
            <a:chOff x="8635386" y="2257797"/>
            <a:chExt cx="2142205" cy="1043560"/>
          </a:xfrm>
        </p:grpSpPr>
        <p:sp>
          <p:nvSpPr>
            <p:cNvPr id="18" name="Freeform 17"/>
            <p:cNvSpPr/>
            <p:nvPr/>
          </p:nvSpPr>
          <p:spPr>
            <a:xfrm rot="10800000">
              <a:off x="9305815" y="2834028"/>
              <a:ext cx="306343" cy="467329"/>
            </a:xfrm>
            <a:custGeom>
              <a:avLst/>
              <a:gdLst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9588 h 359588"/>
                <a:gd name="connsiteX1" fmla="*/ 1476375 w 1476375"/>
                <a:gd name="connsiteY1" fmla="*/ 7163 h 359588"/>
                <a:gd name="connsiteX0" fmla="*/ 0 w 1476375"/>
                <a:gd name="connsiteY0" fmla="*/ 361821 h 361821"/>
                <a:gd name="connsiteX1" fmla="*/ 1476375 w 1476375"/>
                <a:gd name="connsiteY1" fmla="*/ 9396 h 361821"/>
                <a:gd name="connsiteX0" fmla="*/ 0 w 752475"/>
                <a:gd name="connsiteY0" fmla="*/ 315223 h 315223"/>
                <a:gd name="connsiteX1" fmla="*/ 752475 w 752475"/>
                <a:gd name="connsiteY1" fmla="*/ 15185 h 315223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33019"/>
                <a:gd name="connsiteY0" fmla="*/ 73773 h 73773"/>
                <a:gd name="connsiteX1" fmla="*/ 733019 w 733019"/>
                <a:gd name="connsiteY1" fmla="*/ 46110 h 73773"/>
                <a:gd name="connsiteX0" fmla="*/ 0 w 542519"/>
                <a:gd name="connsiteY0" fmla="*/ 73773 h 73773"/>
                <a:gd name="connsiteX1" fmla="*/ 542519 w 542519"/>
                <a:gd name="connsiteY1" fmla="*/ 46110 h 73773"/>
                <a:gd name="connsiteX0" fmla="*/ 0 w 272355"/>
                <a:gd name="connsiteY0" fmla="*/ 380954 h 380954"/>
                <a:gd name="connsiteX1" fmla="*/ 272355 w 272355"/>
                <a:gd name="connsiteY1" fmla="*/ 0 h 380954"/>
                <a:gd name="connsiteX0" fmla="*/ 0 w 294722"/>
                <a:gd name="connsiteY0" fmla="*/ 380954 h 380954"/>
                <a:gd name="connsiteX1" fmla="*/ 272355 w 294722"/>
                <a:gd name="connsiteY1" fmla="*/ 0 h 380954"/>
                <a:gd name="connsiteX0" fmla="*/ 0 w 285214"/>
                <a:gd name="connsiteY0" fmla="*/ 453691 h 453691"/>
                <a:gd name="connsiteX1" fmla="*/ 261964 w 285214"/>
                <a:gd name="connsiteY1" fmla="*/ 0 h 453691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372569"/>
                <a:gd name="connsiteY0" fmla="*/ 723855 h 723855"/>
                <a:gd name="connsiteX1" fmla="*/ 355482 w 372569"/>
                <a:gd name="connsiteY1" fmla="*/ 0 h 723855"/>
                <a:gd name="connsiteX0" fmla="*/ 0 w 355482"/>
                <a:gd name="connsiteY0" fmla="*/ 723855 h 723855"/>
                <a:gd name="connsiteX1" fmla="*/ 355482 w 355482"/>
                <a:gd name="connsiteY1" fmla="*/ 0 h 723855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137274"/>
                <a:gd name="connsiteY0" fmla="*/ 588773 h 588773"/>
                <a:gd name="connsiteX1" fmla="*/ 137274 w 137274"/>
                <a:gd name="connsiteY1" fmla="*/ 0 h 588773"/>
                <a:gd name="connsiteX0" fmla="*/ 0 w 142570"/>
                <a:gd name="connsiteY0" fmla="*/ 588773 h 588773"/>
                <a:gd name="connsiteX1" fmla="*/ 137274 w 142570"/>
                <a:gd name="connsiteY1" fmla="*/ 0 h 588773"/>
                <a:gd name="connsiteX0" fmla="*/ 0 w 139260"/>
                <a:gd name="connsiteY0" fmla="*/ 588773 h 588773"/>
                <a:gd name="connsiteX1" fmla="*/ 137274 w 139260"/>
                <a:gd name="connsiteY1" fmla="*/ 0 h 588773"/>
                <a:gd name="connsiteX0" fmla="*/ 0 w 155693"/>
                <a:gd name="connsiteY0" fmla="*/ 543529 h 543529"/>
                <a:gd name="connsiteX1" fmla="*/ 153943 w 155693"/>
                <a:gd name="connsiteY1" fmla="*/ 0 h 543529"/>
                <a:gd name="connsiteX0" fmla="*/ 0 w 297684"/>
                <a:gd name="connsiteY0" fmla="*/ 600679 h 600679"/>
                <a:gd name="connsiteX1" fmla="*/ 296818 w 297684"/>
                <a:gd name="connsiteY1" fmla="*/ 0 h 600679"/>
                <a:gd name="connsiteX0" fmla="*/ 0 w 296818"/>
                <a:gd name="connsiteY0" fmla="*/ 600679 h 600679"/>
                <a:gd name="connsiteX1" fmla="*/ 296818 w 296818"/>
                <a:gd name="connsiteY1" fmla="*/ 0 h 60067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6343" h="467329">
                  <a:moveTo>
                    <a:pt x="0" y="467329"/>
                  </a:moveTo>
                  <a:cubicBezTo>
                    <a:pt x="45749" y="168446"/>
                    <a:pt x="181507" y="468025"/>
                    <a:pt x="306343" y="0"/>
                  </a:cubicBezTo>
                </a:path>
              </a:pathLst>
            </a:custGeom>
            <a:noFill/>
            <a:ln w="28575" cap="rnd">
              <a:solidFill>
                <a:srgbClr val="A6192E"/>
              </a:solidFill>
              <a:round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 rot="471027">
              <a:off x="8635386" y="2257797"/>
              <a:ext cx="21422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solidFill>
                    <a:srgbClr val="706962"/>
                  </a:solidFill>
                </a:rPr>
                <a:t>morphing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35816" y="4655196"/>
            <a:ext cx="2142205" cy="932532"/>
            <a:chOff x="5935816" y="4655196"/>
            <a:chExt cx="2142205" cy="932532"/>
          </a:xfrm>
        </p:grpSpPr>
        <p:sp>
          <p:nvSpPr>
            <p:cNvPr id="21" name="Freeform 20"/>
            <p:cNvSpPr/>
            <p:nvPr/>
          </p:nvSpPr>
          <p:spPr>
            <a:xfrm rot="18070862">
              <a:off x="6553433" y="4574703"/>
              <a:ext cx="306343" cy="467329"/>
            </a:xfrm>
            <a:custGeom>
              <a:avLst/>
              <a:gdLst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9588 h 359588"/>
                <a:gd name="connsiteX1" fmla="*/ 1476375 w 1476375"/>
                <a:gd name="connsiteY1" fmla="*/ 7163 h 359588"/>
                <a:gd name="connsiteX0" fmla="*/ 0 w 1476375"/>
                <a:gd name="connsiteY0" fmla="*/ 361821 h 361821"/>
                <a:gd name="connsiteX1" fmla="*/ 1476375 w 1476375"/>
                <a:gd name="connsiteY1" fmla="*/ 9396 h 361821"/>
                <a:gd name="connsiteX0" fmla="*/ 0 w 752475"/>
                <a:gd name="connsiteY0" fmla="*/ 315223 h 315223"/>
                <a:gd name="connsiteX1" fmla="*/ 752475 w 752475"/>
                <a:gd name="connsiteY1" fmla="*/ 15185 h 315223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33019"/>
                <a:gd name="connsiteY0" fmla="*/ 73773 h 73773"/>
                <a:gd name="connsiteX1" fmla="*/ 733019 w 733019"/>
                <a:gd name="connsiteY1" fmla="*/ 46110 h 73773"/>
                <a:gd name="connsiteX0" fmla="*/ 0 w 542519"/>
                <a:gd name="connsiteY0" fmla="*/ 73773 h 73773"/>
                <a:gd name="connsiteX1" fmla="*/ 542519 w 542519"/>
                <a:gd name="connsiteY1" fmla="*/ 46110 h 73773"/>
                <a:gd name="connsiteX0" fmla="*/ 0 w 272355"/>
                <a:gd name="connsiteY0" fmla="*/ 380954 h 380954"/>
                <a:gd name="connsiteX1" fmla="*/ 272355 w 272355"/>
                <a:gd name="connsiteY1" fmla="*/ 0 h 380954"/>
                <a:gd name="connsiteX0" fmla="*/ 0 w 294722"/>
                <a:gd name="connsiteY0" fmla="*/ 380954 h 380954"/>
                <a:gd name="connsiteX1" fmla="*/ 272355 w 294722"/>
                <a:gd name="connsiteY1" fmla="*/ 0 h 380954"/>
                <a:gd name="connsiteX0" fmla="*/ 0 w 285214"/>
                <a:gd name="connsiteY0" fmla="*/ 453691 h 453691"/>
                <a:gd name="connsiteX1" fmla="*/ 261964 w 285214"/>
                <a:gd name="connsiteY1" fmla="*/ 0 h 453691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372569"/>
                <a:gd name="connsiteY0" fmla="*/ 723855 h 723855"/>
                <a:gd name="connsiteX1" fmla="*/ 355482 w 372569"/>
                <a:gd name="connsiteY1" fmla="*/ 0 h 723855"/>
                <a:gd name="connsiteX0" fmla="*/ 0 w 355482"/>
                <a:gd name="connsiteY0" fmla="*/ 723855 h 723855"/>
                <a:gd name="connsiteX1" fmla="*/ 355482 w 355482"/>
                <a:gd name="connsiteY1" fmla="*/ 0 h 723855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137274"/>
                <a:gd name="connsiteY0" fmla="*/ 588773 h 588773"/>
                <a:gd name="connsiteX1" fmla="*/ 137274 w 137274"/>
                <a:gd name="connsiteY1" fmla="*/ 0 h 588773"/>
                <a:gd name="connsiteX0" fmla="*/ 0 w 142570"/>
                <a:gd name="connsiteY0" fmla="*/ 588773 h 588773"/>
                <a:gd name="connsiteX1" fmla="*/ 137274 w 142570"/>
                <a:gd name="connsiteY1" fmla="*/ 0 h 588773"/>
                <a:gd name="connsiteX0" fmla="*/ 0 w 139260"/>
                <a:gd name="connsiteY0" fmla="*/ 588773 h 588773"/>
                <a:gd name="connsiteX1" fmla="*/ 137274 w 139260"/>
                <a:gd name="connsiteY1" fmla="*/ 0 h 588773"/>
                <a:gd name="connsiteX0" fmla="*/ 0 w 155693"/>
                <a:gd name="connsiteY0" fmla="*/ 543529 h 543529"/>
                <a:gd name="connsiteX1" fmla="*/ 153943 w 155693"/>
                <a:gd name="connsiteY1" fmla="*/ 0 h 543529"/>
                <a:gd name="connsiteX0" fmla="*/ 0 w 297684"/>
                <a:gd name="connsiteY0" fmla="*/ 600679 h 600679"/>
                <a:gd name="connsiteX1" fmla="*/ 296818 w 297684"/>
                <a:gd name="connsiteY1" fmla="*/ 0 h 600679"/>
                <a:gd name="connsiteX0" fmla="*/ 0 w 296818"/>
                <a:gd name="connsiteY0" fmla="*/ 600679 h 600679"/>
                <a:gd name="connsiteX1" fmla="*/ 296818 w 296818"/>
                <a:gd name="connsiteY1" fmla="*/ 0 h 60067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6343" h="467329">
                  <a:moveTo>
                    <a:pt x="0" y="467329"/>
                  </a:moveTo>
                  <a:cubicBezTo>
                    <a:pt x="45749" y="168446"/>
                    <a:pt x="181507" y="468025"/>
                    <a:pt x="306343" y="0"/>
                  </a:cubicBezTo>
                </a:path>
              </a:pathLst>
            </a:custGeom>
            <a:noFill/>
            <a:ln w="28575" cap="rnd">
              <a:solidFill>
                <a:srgbClr val="A6192E"/>
              </a:solidFill>
              <a:round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20955237">
              <a:off x="5935816" y="5002953"/>
              <a:ext cx="21422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solidFill>
                    <a:srgbClr val="706962"/>
                  </a:solidFill>
                </a:rPr>
                <a:t>splitting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709354" y="3861529"/>
            <a:ext cx="2142205" cy="1678699"/>
            <a:chOff x="9709354" y="3861529"/>
            <a:chExt cx="2142205" cy="1678699"/>
          </a:xfrm>
        </p:grpSpPr>
        <p:sp>
          <p:nvSpPr>
            <p:cNvPr id="23" name="Freeform 22"/>
            <p:cNvSpPr/>
            <p:nvPr/>
          </p:nvSpPr>
          <p:spPr>
            <a:xfrm rot="18802422">
              <a:off x="10033015" y="3807482"/>
              <a:ext cx="863575" cy="971670"/>
            </a:xfrm>
            <a:custGeom>
              <a:avLst/>
              <a:gdLst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2425 h 352425"/>
                <a:gd name="connsiteX1" fmla="*/ 1476375 w 1476375"/>
                <a:gd name="connsiteY1" fmla="*/ 0 h 352425"/>
                <a:gd name="connsiteX0" fmla="*/ 0 w 1476375"/>
                <a:gd name="connsiteY0" fmla="*/ 359588 h 359588"/>
                <a:gd name="connsiteX1" fmla="*/ 1476375 w 1476375"/>
                <a:gd name="connsiteY1" fmla="*/ 7163 h 359588"/>
                <a:gd name="connsiteX0" fmla="*/ 0 w 1476375"/>
                <a:gd name="connsiteY0" fmla="*/ 361821 h 361821"/>
                <a:gd name="connsiteX1" fmla="*/ 1476375 w 1476375"/>
                <a:gd name="connsiteY1" fmla="*/ 9396 h 361821"/>
                <a:gd name="connsiteX0" fmla="*/ 0 w 752475"/>
                <a:gd name="connsiteY0" fmla="*/ 315223 h 315223"/>
                <a:gd name="connsiteX1" fmla="*/ 752475 w 752475"/>
                <a:gd name="connsiteY1" fmla="*/ 15185 h 315223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52475"/>
                <a:gd name="connsiteY0" fmla="*/ 300038 h 300038"/>
                <a:gd name="connsiteX1" fmla="*/ 752475 w 752475"/>
                <a:gd name="connsiteY1" fmla="*/ 0 h 300038"/>
                <a:gd name="connsiteX0" fmla="*/ 0 w 733019"/>
                <a:gd name="connsiteY0" fmla="*/ 73773 h 73773"/>
                <a:gd name="connsiteX1" fmla="*/ 733019 w 733019"/>
                <a:gd name="connsiteY1" fmla="*/ 46110 h 73773"/>
                <a:gd name="connsiteX0" fmla="*/ 0 w 542519"/>
                <a:gd name="connsiteY0" fmla="*/ 73773 h 73773"/>
                <a:gd name="connsiteX1" fmla="*/ 542519 w 542519"/>
                <a:gd name="connsiteY1" fmla="*/ 46110 h 73773"/>
                <a:gd name="connsiteX0" fmla="*/ 0 w 272355"/>
                <a:gd name="connsiteY0" fmla="*/ 380954 h 380954"/>
                <a:gd name="connsiteX1" fmla="*/ 272355 w 272355"/>
                <a:gd name="connsiteY1" fmla="*/ 0 h 380954"/>
                <a:gd name="connsiteX0" fmla="*/ 0 w 294722"/>
                <a:gd name="connsiteY0" fmla="*/ 380954 h 380954"/>
                <a:gd name="connsiteX1" fmla="*/ 272355 w 294722"/>
                <a:gd name="connsiteY1" fmla="*/ 0 h 380954"/>
                <a:gd name="connsiteX0" fmla="*/ 0 w 285214"/>
                <a:gd name="connsiteY0" fmla="*/ 453691 h 453691"/>
                <a:gd name="connsiteX1" fmla="*/ 261964 w 285214"/>
                <a:gd name="connsiteY1" fmla="*/ 0 h 453691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533264"/>
                <a:gd name="connsiteY0" fmla="*/ 838155 h 838155"/>
                <a:gd name="connsiteX1" fmla="*/ 521737 w 533264"/>
                <a:gd name="connsiteY1" fmla="*/ 0 h 838155"/>
                <a:gd name="connsiteX0" fmla="*/ 0 w 372569"/>
                <a:gd name="connsiteY0" fmla="*/ 723855 h 723855"/>
                <a:gd name="connsiteX1" fmla="*/ 355482 w 372569"/>
                <a:gd name="connsiteY1" fmla="*/ 0 h 723855"/>
                <a:gd name="connsiteX0" fmla="*/ 0 w 355482"/>
                <a:gd name="connsiteY0" fmla="*/ 723855 h 723855"/>
                <a:gd name="connsiteX1" fmla="*/ 355482 w 355482"/>
                <a:gd name="connsiteY1" fmla="*/ 0 h 723855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210010"/>
                <a:gd name="connsiteY0" fmla="*/ 588773 h 588773"/>
                <a:gd name="connsiteX1" fmla="*/ 210010 w 210010"/>
                <a:gd name="connsiteY1" fmla="*/ 0 h 588773"/>
                <a:gd name="connsiteX0" fmla="*/ 0 w 137274"/>
                <a:gd name="connsiteY0" fmla="*/ 588773 h 588773"/>
                <a:gd name="connsiteX1" fmla="*/ 137274 w 137274"/>
                <a:gd name="connsiteY1" fmla="*/ 0 h 588773"/>
                <a:gd name="connsiteX0" fmla="*/ 0 w 142570"/>
                <a:gd name="connsiteY0" fmla="*/ 588773 h 588773"/>
                <a:gd name="connsiteX1" fmla="*/ 137274 w 142570"/>
                <a:gd name="connsiteY1" fmla="*/ 0 h 588773"/>
                <a:gd name="connsiteX0" fmla="*/ 0 w 139260"/>
                <a:gd name="connsiteY0" fmla="*/ 588773 h 588773"/>
                <a:gd name="connsiteX1" fmla="*/ 137274 w 139260"/>
                <a:gd name="connsiteY1" fmla="*/ 0 h 588773"/>
                <a:gd name="connsiteX0" fmla="*/ 0 w 155693"/>
                <a:gd name="connsiteY0" fmla="*/ 543529 h 543529"/>
                <a:gd name="connsiteX1" fmla="*/ 153943 w 155693"/>
                <a:gd name="connsiteY1" fmla="*/ 0 h 543529"/>
                <a:gd name="connsiteX0" fmla="*/ 0 w 297684"/>
                <a:gd name="connsiteY0" fmla="*/ 600679 h 600679"/>
                <a:gd name="connsiteX1" fmla="*/ 296818 w 297684"/>
                <a:gd name="connsiteY1" fmla="*/ 0 h 600679"/>
                <a:gd name="connsiteX0" fmla="*/ 0 w 296818"/>
                <a:gd name="connsiteY0" fmla="*/ 600679 h 600679"/>
                <a:gd name="connsiteX1" fmla="*/ 296818 w 296818"/>
                <a:gd name="connsiteY1" fmla="*/ 0 h 600679"/>
                <a:gd name="connsiteX0" fmla="*/ 0 w 306343"/>
                <a:gd name="connsiteY0" fmla="*/ 467329 h 467329"/>
                <a:gd name="connsiteX1" fmla="*/ 306343 w 306343"/>
                <a:gd name="connsiteY1" fmla="*/ 0 h 467329"/>
                <a:gd name="connsiteX0" fmla="*/ 0 w 845679"/>
                <a:gd name="connsiteY0" fmla="*/ 827118 h 827118"/>
                <a:gd name="connsiteX1" fmla="*/ 845679 w 845679"/>
                <a:gd name="connsiteY1" fmla="*/ 0 h 827118"/>
                <a:gd name="connsiteX0" fmla="*/ 0 w 842040"/>
                <a:gd name="connsiteY0" fmla="*/ 925115 h 925115"/>
                <a:gd name="connsiteX1" fmla="*/ 842040 w 842040"/>
                <a:gd name="connsiteY1" fmla="*/ 0 h 925115"/>
                <a:gd name="connsiteX0" fmla="*/ 0 w 863575"/>
                <a:gd name="connsiteY0" fmla="*/ 971670 h 971670"/>
                <a:gd name="connsiteX1" fmla="*/ 863575 w 863575"/>
                <a:gd name="connsiteY1" fmla="*/ 0 h 9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3575" h="971670">
                  <a:moveTo>
                    <a:pt x="0" y="971670"/>
                  </a:moveTo>
                  <a:cubicBezTo>
                    <a:pt x="45749" y="672787"/>
                    <a:pt x="738739" y="468025"/>
                    <a:pt x="863575" y="0"/>
                  </a:cubicBezTo>
                </a:path>
              </a:pathLst>
            </a:custGeom>
            <a:noFill/>
            <a:ln w="28575" cap="rnd">
              <a:solidFill>
                <a:srgbClr val="A6192E"/>
              </a:solidFill>
              <a:round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324178">
              <a:off x="9709354" y="4955453"/>
              <a:ext cx="21422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1" dirty="0">
                  <a:solidFill>
                    <a:srgbClr val="706962"/>
                  </a:solidFill>
                </a:rPr>
                <a:t>appearing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7345669" y="3096432"/>
            <a:ext cx="1197051" cy="1546065"/>
          </a:xfrm>
          <a:prstGeom prst="roundRect">
            <a:avLst/>
          </a:prstGeom>
          <a:noFill/>
          <a:ln w="38100">
            <a:solidFill>
              <a:srgbClr val="A6192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5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Representation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Surfaces – tracking topology changes </a:t>
            </a:r>
            <a:r>
              <a:rPr lang="en-US" sz="2400" b="1" dirty="0"/>
              <a:t>hard</a:t>
            </a:r>
            <a:r>
              <a:rPr lang="en-US" sz="2400" dirty="0"/>
              <a:t>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Volumes – difficulty in encoding structure &amp; more involved</a:t>
            </a:r>
          </a:p>
          <a:p>
            <a:r>
              <a:rPr lang="en-US" dirty="0"/>
              <a:t>Correspondence and interpolation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Parts split, no equivalent parts, geometric dissimilarity…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D4BD-7579-4EE1-ACCD-B3D4456857CF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808891" y="3459820"/>
            <a:ext cx="6574218" cy="2834184"/>
            <a:chOff x="2808891" y="3459820"/>
            <a:chExt cx="6574218" cy="28341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8891" y="3716782"/>
              <a:ext cx="3332124" cy="24990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197" y="3459820"/>
              <a:ext cx="3778912" cy="28341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18429">
              <a:off x="5526609" y="4165408"/>
              <a:ext cx="6819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A6192E"/>
                  </a:solidFill>
                  <a:effectLst>
                    <a:outerShdw blurRad="635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+mj-lt"/>
                  <a:ea typeface="+mj-ea"/>
                  <a:cs typeface="+mj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53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2361</Words>
  <Application>Microsoft Office PowerPoint</Application>
  <PresentationFormat>Widescreen</PresentationFormat>
  <Paragraphs>430</Paragraphs>
  <Slides>40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Trebuchet MS</vt:lpstr>
      <vt:lpstr>Office Theme</vt:lpstr>
      <vt:lpstr>S14_Preso</vt:lpstr>
      <vt:lpstr>1_S14_Preso</vt:lpstr>
      <vt:lpstr>PowerPoint Presentation</vt:lpstr>
      <vt:lpstr>PowerPoint Presentation</vt:lpstr>
      <vt:lpstr>Blending-Based Model Creation</vt:lpstr>
      <vt:lpstr>Blending-Based Model Creation</vt:lpstr>
      <vt:lpstr>Blending-Based Model Creation</vt:lpstr>
      <vt:lpstr>Part Composition</vt:lpstr>
      <vt:lpstr>Part Composition</vt:lpstr>
      <vt:lpstr>Continuous Shape Blending</vt:lpstr>
      <vt:lpstr>Technical Challenges</vt:lpstr>
      <vt:lpstr>Our Solution</vt:lpstr>
      <vt:lpstr>Our Solution</vt:lpstr>
      <vt:lpstr>Our Solution</vt:lpstr>
      <vt:lpstr>Our Solution</vt:lpstr>
      <vt:lpstr>Pipeline</vt:lpstr>
      <vt:lpstr>Pipeline</vt:lpstr>
      <vt:lpstr>Pipeline</vt:lpstr>
      <vt:lpstr>Blending Operations</vt:lpstr>
      <vt:lpstr>Blending Operations</vt:lpstr>
      <vt:lpstr>Blending Operations</vt:lpstr>
      <vt:lpstr>Blending Operations</vt:lpstr>
      <vt:lpstr>Blending Paths</vt:lpstr>
      <vt:lpstr>Structure Preservation</vt:lpstr>
      <vt:lpstr>Filtering</vt:lpstr>
      <vt:lpstr>Exploratory Modeling Tool</vt:lpstr>
      <vt:lpstr>Exploratory Modeling Tool</vt:lpstr>
      <vt:lpstr>Exploratory Modeling Tool</vt:lpstr>
      <vt:lpstr>Results</vt:lpstr>
      <vt:lpstr>Results</vt:lpstr>
      <vt:lpstr>Results</vt:lpstr>
      <vt:lpstr>Evaluation</vt:lpstr>
      <vt:lpstr>Evaluation</vt:lpstr>
      <vt:lpstr>Evaluation</vt:lpstr>
      <vt:lpstr>Results</vt:lpstr>
      <vt:lpstr>Results</vt:lpstr>
      <vt:lpstr>Conclusion</vt:lpstr>
      <vt:lpstr>Conclusion</vt:lpstr>
      <vt:lpstr>Challenges</vt:lpstr>
      <vt:lpstr>Challenges</vt:lpstr>
      <vt:lpstr>Future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Ibraheem Alhashim</dc:creator>
  <cp:lastModifiedBy>Ibraheem</cp:lastModifiedBy>
  <cp:revision>611</cp:revision>
  <dcterms:created xsi:type="dcterms:W3CDTF">2014-08-05T03:18:58Z</dcterms:created>
  <dcterms:modified xsi:type="dcterms:W3CDTF">2018-02-03T13:35:50Z</dcterms:modified>
</cp:coreProperties>
</file>